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4">
  <p:sldMasterIdLst>
    <p:sldMasterId id="2147483648" r:id="rId1"/>
  </p:sldMasterIdLst>
  <p:notesMasterIdLst>
    <p:notesMasterId r:id="rId16"/>
  </p:notesMasterIdLst>
  <p:handoutMasterIdLst>
    <p:handoutMasterId r:id="rId17"/>
  </p:handoutMasterIdLst>
  <p:sldIdLst>
    <p:sldId id="313" r:id="rId2"/>
    <p:sldId id="508" r:id="rId3"/>
    <p:sldId id="500" r:id="rId4"/>
    <p:sldId id="509" r:id="rId5"/>
    <p:sldId id="510" r:id="rId6"/>
    <p:sldId id="511" r:id="rId7"/>
    <p:sldId id="512" r:id="rId8"/>
    <p:sldId id="514" r:id="rId9"/>
    <p:sldId id="513" r:id="rId10"/>
    <p:sldId id="515" r:id="rId11"/>
    <p:sldId id="516" r:id="rId12"/>
    <p:sldId id="517" r:id="rId13"/>
    <p:sldId id="506" r:id="rId14"/>
    <p:sldId id="272" r:id="rId15"/>
  </p:sldIdLst>
  <p:sldSz cx="12192000" cy="6858000"/>
  <p:notesSz cx="6669088" cy="9872663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ndzelika Wardega" initials="AW" lastIdx="27" clrIdx="0"/>
  <p:cmAuthor id="2" name="konferencja.sala200" initials="k" lastIdx="0" clrIdx="1"/>
  <p:cmAuthor id="3" name="Jakub Szewczyk" initials="JS" lastIdx="2" clrIdx="2">
    <p:extLst>
      <p:ext uri="{19B8F6BF-5375-455C-9EA6-DF929625EA0E}">
        <p15:presenceInfo xmlns:p15="http://schemas.microsoft.com/office/powerpoint/2012/main" userId="Jakub Szewczyk" providerId="None"/>
      </p:ext>
    </p:extLst>
  </p:cmAuthor>
  <p:cmAuthor id="4" name="Zwolińska Magdalena" initials="ZM" lastIdx="7" clrIdx="3">
    <p:extLst>
      <p:ext uri="{19B8F6BF-5375-455C-9EA6-DF929625EA0E}">
        <p15:presenceInfo xmlns:p15="http://schemas.microsoft.com/office/powerpoint/2012/main" userId="S-1-5-21-1644749857-4167005408-139124366-9184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browse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 pośredni 2 — Ak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Styl pośredni 2 — Ak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073A0DAA-6AF3-43AB-8588-CEC1D06C72B9}" styleName="Styl pośredni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0505E3EF-67EA-436B-97B2-0124C06EBD24}" styleName="Styl pośredni 4 — Ak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22838BEF-8BB2-4498-84A7-C5851F593DF1}" styleName="Styl pośredni 4 — Ak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BDBED569-4797-4DF1-A0F4-6AAB3CD982D8}" styleName="Styl jasny 3 — Akcent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8799B23B-EC83-4686-B30A-512413B5E67A}" styleName="Styl jasny 3 — Akcent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353" autoAdjust="0"/>
    <p:restoredTop sz="94712" autoAdjust="0"/>
  </p:normalViewPr>
  <p:slideViewPr>
    <p:cSldViewPr snapToGrid="0">
      <p:cViewPr varScale="1">
        <p:scale>
          <a:sx n="70" d="100"/>
          <a:sy n="70" d="100"/>
        </p:scale>
        <p:origin x="828" y="-96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commentAuthors" Target="commentAuthors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889938" cy="49534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sz="quarter" idx="1"/>
          </p:nvPr>
        </p:nvSpPr>
        <p:spPr>
          <a:xfrm>
            <a:off x="3777607" y="0"/>
            <a:ext cx="2889938" cy="49534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209FA3A-BC1D-42D8-A8C5-A68F101034F7}" type="datetimeFigureOut">
              <a:rPr lang="pl-PL" smtClean="0"/>
              <a:t>03.08.2026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2"/>
          </p:nvPr>
        </p:nvSpPr>
        <p:spPr>
          <a:xfrm>
            <a:off x="0" y="9377317"/>
            <a:ext cx="2889938" cy="49534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3"/>
          </p:nvPr>
        </p:nvSpPr>
        <p:spPr>
          <a:xfrm>
            <a:off x="3777607" y="9377317"/>
            <a:ext cx="2889938" cy="49534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05F0FBB-3D3F-4A78-9ED9-4B7E764FC4B6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83058642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889938" cy="49534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777607" y="0"/>
            <a:ext cx="2889938" cy="49534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DCE27B9-7405-4F09-A07C-2267CE2A12A9}" type="datetimeFigureOut">
              <a:rPr lang="pl-PL" smtClean="0"/>
              <a:t>03.08.2026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373063" y="1233488"/>
            <a:ext cx="5922962" cy="33321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66909" y="4751219"/>
            <a:ext cx="5335270" cy="388736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9377317"/>
            <a:ext cx="2889938" cy="49534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777607" y="9377317"/>
            <a:ext cx="2889938" cy="49534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ADCFD81-EDA1-4F34-A21E-7F36F39CCD41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08888220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D8D984A-C08B-48C9-A2AA-BA0F287A154E}" type="slidenum">
              <a:rPr kumimoji="0" lang="pl-PL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pl-PL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3760972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D8D984A-C08B-48C9-A2AA-BA0F287A154E}" type="slidenum">
              <a:rPr kumimoji="0" lang="pl-PL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pl-PL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9196615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D8D984A-C08B-48C9-A2AA-BA0F287A154E}" type="slidenum">
              <a:rPr kumimoji="0" lang="pl-PL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pl-PL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217636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D8D984A-C08B-48C9-A2AA-BA0F287A154E}" type="slidenum">
              <a:rPr kumimoji="0" lang="pl-PL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pl-PL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9397800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Symbol zastępczy obrazu slajd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9699" name="Symbol zastępczy notatek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pl-PL" altLang="pl-PL"/>
          </a:p>
        </p:txBody>
      </p:sp>
      <p:sp>
        <p:nvSpPr>
          <p:cNvPr id="29700" name="Symbol zastępczy numeru slajdu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39E7F60F-348C-40E8-BCCF-59FC0F0CB52C}" type="slidenum">
              <a:rPr lang="pl-PL" altLang="pl-PL"/>
              <a:pPr fontAlgn="base">
                <a:spcBef>
                  <a:spcPct val="0"/>
                </a:spcBef>
                <a:spcAft>
                  <a:spcPct val="0"/>
                </a:spcAft>
              </a:pPr>
              <a:t>14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349257615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D8D984A-C08B-48C9-A2AA-BA0F287A154E}" type="slidenum">
              <a:rPr kumimoji="0" lang="pl-PL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pl-PL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958308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D8D984A-C08B-48C9-A2AA-BA0F287A154E}" type="slidenum">
              <a:rPr kumimoji="0" lang="pl-PL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pl-PL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4009718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D8D984A-C08B-48C9-A2AA-BA0F287A154E}" type="slidenum">
              <a:rPr kumimoji="0" lang="pl-PL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pl-PL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3793552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D8D984A-C08B-48C9-A2AA-BA0F287A154E}" type="slidenum">
              <a:rPr kumimoji="0" lang="pl-PL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pl-PL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0554376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D8D984A-C08B-48C9-A2AA-BA0F287A154E}" type="slidenum">
              <a:rPr kumimoji="0" lang="pl-PL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pl-PL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0427704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D8D984A-C08B-48C9-A2AA-BA0F287A154E}" type="slidenum">
              <a:rPr kumimoji="0" lang="pl-PL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pl-PL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0478006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D8D984A-C08B-48C9-A2AA-BA0F287A154E}" type="slidenum">
              <a:rPr kumimoji="0" lang="pl-PL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pl-PL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0320866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D8D984A-C08B-48C9-A2AA-BA0F287A154E}" type="slidenum">
              <a:rPr kumimoji="0" lang="pl-PL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pl-PL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8391904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/>
              <a:t>Kliknij, aby edytować styl wzorca podtytułu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2648BC-089E-41C4-AE1B-AF6EFDFA0235}" type="datetime1">
              <a:rPr lang="pl-PL" smtClean="0"/>
              <a:t>03.08.2026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923024-08EE-4EF9-BB5F-E462F1FD74B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6825840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ED1080-0A11-4B69-B171-7719A89E0909}" type="datetime1">
              <a:rPr lang="pl-PL" smtClean="0"/>
              <a:t>03.08.2026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923024-08EE-4EF9-BB5F-E462F1FD74B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7752073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D1B3B9-A4A1-48E3-AF75-4E8A070D8F31}" type="datetime1">
              <a:rPr lang="pl-PL" smtClean="0"/>
              <a:t>03.08.2026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923024-08EE-4EF9-BB5F-E462F1FD74B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1533821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9BC57F-BD98-4CA4-873B-0637CCEF5BC7}" type="datetime1">
              <a:rPr lang="pl-PL" smtClean="0"/>
              <a:t>03.08.2026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923024-08EE-4EF9-BB5F-E462F1FD74B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6002738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C9FF23-B0BD-42DE-BFBB-E8DE709A5A5D}" type="datetime1">
              <a:rPr lang="pl-PL" smtClean="0"/>
              <a:t>03.08.2026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923024-08EE-4EF9-BB5F-E462F1FD74B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6662547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784DA3-F8DA-497F-9E4D-004506151FBF}" type="datetime1">
              <a:rPr lang="pl-PL" smtClean="0"/>
              <a:t>03.08.2026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923024-08EE-4EF9-BB5F-E462F1FD74B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0703954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769296-1A23-4128-8553-9B4A5FED697A}" type="datetime1">
              <a:rPr lang="pl-PL" smtClean="0"/>
              <a:t>03.08.2026</a:t>
            </a:fld>
            <a:endParaRPr lang="pl-PL"/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923024-08EE-4EF9-BB5F-E462F1FD74B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6690461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59699F-875E-4D5B-AA37-5C925B549316}" type="datetime1">
              <a:rPr lang="pl-PL" smtClean="0"/>
              <a:t>03.08.2026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923024-08EE-4EF9-BB5F-E462F1FD74B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6255647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92BB4D-1F47-4258-88BF-0269E96FB706}" type="datetime1">
              <a:rPr lang="pl-PL" smtClean="0"/>
              <a:t>03.08.2026</a:t>
            </a:fld>
            <a:endParaRPr lang="pl-PL"/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923024-08EE-4EF9-BB5F-E462F1FD74B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02644098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AE6763-173C-4399-B684-6A47A592AD02}" type="datetime1">
              <a:rPr lang="pl-PL" smtClean="0"/>
              <a:t>03.08.2026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923024-08EE-4EF9-BB5F-E462F1FD74B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3838329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186D10-CF51-436C-A02C-F8B385A819ED}" type="datetime1">
              <a:rPr lang="pl-PL" smtClean="0"/>
              <a:t>03.08.2026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923024-08EE-4EF9-BB5F-E462F1FD74B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2553800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C273DF1-E7B5-4EB6-9AE2-CE73FEDFADBB}" type="datetime1">
              <a:rPr lang="pl-PL" smtClean="0"/>
              <a:t>03.08.2026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F923024-08EE-4EF9-BB5F-E462F1FD74B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19757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ov.pl/web/premier/promocja" TargetMode="Externa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hyperlink" Target="https://www.ekonomiaspoleczna.gov.pl/co-robimy/przedsiebiorstwa-spoleczne/znak-graficzny-ps/" TargetMode="Externa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ekonomiaspoleczna.gov.pl/" TargetMode="Externa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openxmlformats.org/officeDocument/2006/relationships/hyperlink" Target="https://ppluss.mrips.gov.pl/" TargetMode="External"/><Relationship Id="rId4" Type="http://schemas.openxmlformats.org/officeDocument/2006/relationships/hyperlink" Target="mailto:przedsiebiorstwo.spoleczne@mrips.gov.pl" TargetMode="Externa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://www.ekonomiaspoleczna.gov.pl/" TargetMode="Externa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sudop.uokik.gov.pl/home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8197" y="2297081"/>
            <a:ext cx="10515600" cy="1493683"/>
          </a:xfrm>
        </p:spPr>
        <p:txBody>
          <a:bodyPr>
            <a:noAutofit/>
          </a:bodyPr>
          <a:lstStyle/>
          <a:p>
            <a:pPr algn="ctr"/>
            <a:r>
              <a:rPr lang="pl-PL" sz="2800" b="1" dirty="0">
                <a:solidFill>
                  <a:schemeClr val="accent5">
                    <a:lumMod val="75000"/>
                  </a:schemeClr>
                </a:solidFill>
                <a:ea typeface="Calibri" panose="020F0502020204030204" pitchFamily="34" charset="0"/>
              </a:rPr>
              <a:t>Spotkanie informacyjne dla Zleceniobiorców </a:t>
            </a:r>
            <a:br>
              <a:rPr lang="pl-PL" sz="2800" b="1" dirty="0">
                <a:solidFill>
                  <a:schemeClr val="accent5">
                    <a:lumMod val="75000"/>
                  </a:schemeClr>
                </a:solidFill>
                <a:ea typeface="Calibri" panose="020F0502020204030204" pitchFamily="34" charset="0"/>
              </a:rPr>
            </a:br>
            <a:r>
              <a:rPr lang="pl-PL" sz="2800" b="1" dirty="0">
                <a:solidFill>
                  <a:schemeClr val="accent5">
                    <a:lumMod val="75000"/>
                  </a:schemeClr>
                </a:solidFill>
                <a:ea typeface="Calibri" panose="020F0502020204030204" pitchFamily="34" charset="0"/>
              </a:rPr>
              <a:t>–  procedura zawierania umów o wsparcie</a:t>
            </a:r>
            <a:br>
              <a:rPr lang="pl-PL" sz="2800" b="1" dirty="0">
                <a:solidFill>
                  <a:schemeClr val="accent5">
                    <a:lumMod val="75000"/>
                  </a:schemeClr>
                </a:solidFill>
                <a:ea typeface="Calibri" panose="020F0502020204030204" pitchFamily="34" charset="0"/>
              </a:rPr>
            </a:br>
            <a:br>
              <a:rPr lang="pl-PL" sz="2800" b="1" dirty="0">
                <a:solidFill>
                  <a:schemeClr val="accent5">
                    <a:lumMod val="75000"/>
                  </a:schemeClr>
                </a:solidFill>
                <a:ea typeface="Calibri" panose="020F0502020204030204" pitchFamily="34" charset="0"/>
              </a:rPr>
            </a:br>
            <a:r>
              <a:rPr lang="pl-PL" sz="3600" b="1" dirty="0">
                <a:solidFill>
                  <a:schemeClr val="accent5">
                    <a:lumMod val="75000"/>
                  </a:schemeClr>
                </a:solidFill>
                <a:ea typeface="Calibri" panose="020F0502020204030204" pitchFamily="34" charset="0"/>
              </a:rPr>
              <a:t>Program „Warto być Przedsiębiorstwem Społecznym!” na lata 2026-2028. Edycja 2026</a:t>
            </a:r>
            <a:r>
              <a:rPr lang="pl-PL" sz="4000" b="1" dirty="0">
                <a:solidFill>
                  <a:schemeClr val="accent5">
                    <a:lumMod val="75000"/>
                  </a:schemeClr>
                </a:solidFill>
                <a:ea typeface="Calibri" panose="020F0502020204030204" pitchFamily="34" charset="0"/>
              </a:rPr>
              <a:t>.</a:t>
            </a:r>
          </a:p>
        </p:txBody>
      </p:sp>
      <p:pic>
        <p:nvPicPr>
          <p:cNvPr id="6" name="Obraz 5">
            <a:extLst>
              <a:ext uri="{FF2B5EF4-FFF2-40B4-BE49-F238E27FC236}">
                <a16:creationId xmlns:a16="http://schemas.microsoft.com/office/drawing/2014/main" id="{B754E0EB-82EA-49CB-8567-89BA1C54967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7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19070" y="2541782"/>
            <a:ext cx="3153853" cy="4455614"/>
          </a:xfrm>
          <a:prstGeom prst="rect">
            <a:avLst/>
          </a:prstGeom>
        </p:spPr>
      </p:pic>
      <p:pic>
        <p:nvPicPr>
          <p:cNvPr id="11" name="Obraz 10">
            <a:extLst>
              <a:ext uri="{FF2B5EF4-FFF2-40B4-BE49-F238E27FC236}">
                <a16:creationId xmlns:a16="http://schemas.microsoft.com/office/drawing/2014/main" id="{BCBA9955-98F4-4CA7-879B-4750806D8AC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21310" y="105304"/>
            <a:ext cx="4149374" cy="1548325"/>
          </a:xfrm>
          <a:prstGeom prst="rect">
            <a:avLst/>
          </a:prstGeom>
        </p:spPr>
      </p:pic>
      <p:pic>
        <p:nvPicPr>
          <p:cNvPr id="12" name="Obraz 11">
            <a:extLst>
              <a:ext uri="{FF2B5EF4-FFF2-40B4-BE49-F238E27FC236}">
                <a16:creationId xmlns:a16="http://schemas.microsoft.com/office/drawing/2014/main" id="{6838FF7D-40E1-4DC6-97F2-EB06587F6595}"/>
              </a:ext>
            </a:extLst>
          </p:cNvPr>
          <p:cNvPicPr/>
          <p:nvPr/>
        </p:nvPicPr>
        <p:blipFill rotWithShape="1">
          <a:blip r:embed="rId5"/>
          <a:srcRect l="-1" t="10522" r="2823" b="19948"/>
          <a:stretch/>
        </p:blipFill>
        <p:spPr bwMode="auto">
          <a:xfrm>
            <a:off x="1035842" y="5748413"/>
            <a:ext cx="10120313" cy="1018727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5111309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rostokąt 2"/>
          <p:cNvSpPr/>
          <p:nvPr/>
        </p:nvSpPr>
        <p:spPr>
          <a:xfrm>
            <a:off x="0" y="625227"/>
            <a:ext cx="12191999" cy="369332"/>
          </a:xfrm>
          <a:prstGeom prst="rect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kumimoji="0" lang="pl-PL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PROGRAM „WARTO BYĆ PRZEDSIĘBIORSTWEM SPOŁECZNYM!” NA LATA 2026-2028.</a:t>
            </a:r>
          </a:p>
        </p:txBody>
      </p:sp>
      <p:sp>
        <p:nvSpPr>
          <p:cNvPr id="2" name="pole tekstowe 1">
            <a:extLst>
              <a:ext uri="{FF2B5EF4-FFF2-40B4-BE49-F238E27FC236}">
                <a16:creationId xmlns:a16="http://schemas.microsoft.com/office/drawing/2014/main" id="{B24075BD-4B26-48D5-BAEE-E788498F9DD1}"/>
              </a:ext>
            </a:extLst>
          </p:cNvPr>
          <p:cNvSpPr txBox="1"/>
          <p:nvPr/>
        </p:nvSpPr>
        <p:spPr>
          <a:xfrm>
            <a:off x="564505" y="1173564"/>
            <a:ext cx="10914322" cy="37502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base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  <a:buClr>
                <a:srgbClr val="000000"/>
              </a:buClr>
            </a:pPr>
            <a:r>
              <a:rPr lang="pl-PL" b="1" dirty="0">
                <a:solidFill>
                  <a:schemeClr val="accent1">
                    <a:lumMod val="7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PROCEDURA ZAWIERANIA UMÓW W EDYCJI 2026 PROGRAMU</a:t>
            </a:r>
            <a:endParaRPr lang="pl-PL" b="1" dirty="0"/>
          </a:p>
          <a:p>
            <a:pPr lvl="0"/>
            <a:endParaRPr lang="pl-PL" sz="1600" dirty="0"/>
          </a:p>
          <a:p>
            <a:pPr algn="ctr"/>
            <a:r>
              <a:rPr lang="pl-PL" b="1" dirty="0">
                <a:solidFill>
                  <a:schemeClr val="accent1">
                    <a:lumMod val="75000"/>
                  </a:schemeClr>
                </a:solidFill>
              </a:rPr>
              <a:t>Etapy przygotowania umowy</a:t>
            </a:r>
          </a:p>
          <a:p>
            <a:r>
              <a:rPr lang="pl-PL" sz="1600" b="1" dirty="0"/>
              <a:t> </a:t>
            </a:r>
          </a:p>
          <a:p>
            <a:pPr lvl="0"/>
            <a:r>
              <a:rPr lang="pl-PL" sz="2800" dirty="0">
                <a:solidFill>
                  <a:schemeClr val="accent6">
                    <a:lumMod val="75000"/>
                  </a:schemeClr>
                </a:solidFill>
              </a:rPr>
              <a:t>Uzupełnienie umowy w generatorze przez DES </a:t>
            </a:r>
            <a:r>
              <a:rPr lang="pl-PL" sz="2800" dirty="0"/>
              <a:t>-&gt; </a:t>
            </a:r>
            <a:r>
              <a:rPr lang="pl-PL" sz="2800" dirty="0">
                <a:solidFill>
                  <a:srgbClr val="7030A0"/>
                </a:solidFill>
              </a:rPr>
              <a:t>Uzupełnienie umowy w generatorze przez Zleceniobiorcę </a:t>
            </a:r>
            <a:r>
              <a:rPr lang="pl-PL" sz="2800" dirty="0"/>
              <a:t>-&gt; </a:t>
            </a:r>
            <a:r>
              <a:rPr lang="pl-PL" sz="2800" dirty="0">
                <a:solidFill>
                  <a:schemeClr val="accent6">
                    <a:lumMod val="75000"/>
                  </a:schemeClr>
                </a:solidFill>
              </a:rPr>
              <a:t>Akceptacja umowy w generatorze przez DES</a:t>
            </a:r>
            <a:r>
              <a:rPr lang="pl-PL" sz="2800" dirty="0"/>
              <a:t> -&gt; </a:t>
            </a:r>
            <a:r>
              <a:rPr lang="pl-PL" sz="2800" dirty="0">
                <a:solidFill>
                  <a:srgbClr val="7030A0"/>
                </a:solidFill>
              </a:rPr>
              <a:t>Wydruk i przesłanie dokumentów przez Zleceniobiorcę pocztą tradycyjną na adres Ministerstwa.</a:t>
            </a:r>
          </a:p>
          <a:p>
            <a:pPr lvl="0"/>
            <a:br>
              <a:rPr lang="pl-PL" sz="1600" dirty="0">
                <a:solidFill>
                  <a:schemeClr val="accent1">
                    <a:lumMod val="7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pl-PL" sz="1600" dirty="0">
              <a:solidFill>
                <a:schemeClr val="accent1">
                  <a:lumMod val="75000"/>
                </a:schemeClr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/>
            <a:endParaRPr lang="pl-PL" dirty="0">
              <a:solidFill>
                <a:schemeClr val="accent1">
                  <a:lumMod val="75000"/>
                </a:schemeClr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4" name="Obraz 13">
            <a:extLst>
              <a:ext uri="{FF2B5EF4-FFF2-40B4-BE49-F238E27FC236}">
                <a16:creationId xmlns:a16="http://schemas.microsoft.com/office/drawing/2014/main" id="{58359C84-9EF8-4124-8E3C-D8236CA042AB}"/>
              </a:ext>
            </a:extLst>
          </p:cNvPr>
          <p:cNvPicPr/>
          <p:nvPr/>
        </p:nvPicPr>
        <p:blipFill rotWithShape="1">
          <a:blip r:embed="rId3"/>
          <a:srcRect l="-1" t="10522" r="2823" b="19948"/>
          <a:stretch/>
        </p:blipFill>
        <p:spPr bwMode="auto">
          <a:xfrm>
            <a:off x="961509" y="5839273"/>
            <a:ext cx="10120313" cy="1018727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5218210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rostokąt 2"/>
          <p:cNvSpPr/>
          <p:nvPr/>
        </p:nvSpPr>
        <p:spPr>
          <a:xfrm>
            <a:off x="0" y="625227"/>
            <a:ext cx="12191999" cy="369332"/>
          </a:xfrm>
          <a:prstGeom prst="rect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kumimoji="0" lang="pl-PL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PROGRAM „WARTO BYĆ PRZEDSIĘBIORSTWEM SPOŁECZNYM!” NA LATA 2026-2028.</a:t>
            </a:r>
          </a:p>
        </p:txBody>
      </p:sp>
      <p:sp>
        <p:nvSpPr>
          <p:cNvPr id="2" name="pole tekstowe 1">
            <a:extLst>
              <a:ext uri="{FF2B5EF4-FFF2-40B4-BE49-F238E27FC236}">
                <a16:creationId xmlns:a16="http://schemas.microsoft.com/office/drawing/2014/main" id="{B24075BD-4B26-48D5-BAEE-E788498F9DD1}"/>
              </a:ext>
            </a:extLst>
          </p:cNvPr>
          <p:cNvSpPr txBox="1"/>
          <p:nvPr/>
        </p:nvSpPr>
        <p:spPr>
          <a:xfrm>
            <a:off x="257452" y="1173564"/>
            <a:ext cx="11221375" cy="67110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base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  <a:buClr>
                <a:srgbClr val="000000"/>
              </a:buClr>
            </a:pPr>
            <a:r>
              <a:rPr lang="pl-PL" b="1" dirty="0">
                <a:solidFill>
                  <a:schemeClr val="accent1">
                    <a:lumMod val="75000"/>
                  </a:schemeClr>
                </a:solidFill>
              </a:rPr>
              <a:t>ZASADY REALIZACJI WSPARCIA W RAMACH PROGRAMU</a:t>
            </a:r>
          </a:p>
          <a:p>
            <a:pPr lvl="0"/>
            <a:endParaRPr lang="pl-PL" dirty="0"/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pl-PL" dirty="0"/>
              <a:t>Do każdej umowy zawieranej w ramach poszczególnych edycji Programu, PS zobowiązany jest do wyodrębnienia nowego rachunku bankowego (subkonta).</a:t>
            </a:r>
            <a:br>
              <a:rPr lang="pl-PL" dirty="0"/>
            </a:br>
            <a:r>
              <a:rPr lang="pl-PL" sz="1100" dirty="0"/>
              <a:t>*Dopuszcza się wyłączenie z obowiązku, o którym mowa powyżej , wydatków ponoszonych w ramach wsparcia z Programu dotyczących wynagrodzeń pracowników. Ww. wydatki mogą być przekazywane z subkonta na konto główne PS, a następnie wypłacane pracownikom na podstawie prawidłowo wyliczonych list płac w okresie kwalifikowalności wydatków w Programie. </a:t>
            </a:r>
            <a:endParaRPr lang="pl-PL" dirty="0"/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pl-PL" dirty="0">
                <a:solidFill>
                  <a:srgbClr val="FF0000"/>
                </a:solidFill>
              </a:rPr>
              <a:t>W przypadku braku wyodrębnienia rachunku bankowego (subkonta) dla środków z Programu, Zleceniobiorca zobowiązany jest do zwrotu przyznanego wsparcia w całości.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pl-PL" dirty="0"/>
              <a:t>Zleceniobiorca jest zobowiązany do dokonywania płatności  w ramach otrzymanego wsparcia w formie bezgotówkowej (przelewy). Dopuszcza się płatności kartą płatniczą przypisaną do rachunku bankowego (subkonta). 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pl-PL" dirty="0"/>
              <a:t>Nie ma możliwości finansowania i refundacji wydatków (np. zakupów) dokonywanych na rzecz Zleceniobiorcy w ramach wsparcia z Programu przez osoby fizyczne (np. pracowników PS).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pl-PL" dirty="0"/>
              <a:t>W przypadku, kiedy Wnioskodawca nie ma możliwości odzyskania podatku od towarów i usług (VAT) – </a:t>
            </a:r>
            <a:r>
              <a:rPr lang="pl-PL" dirty="0">
                <a:solidFill>
                  <a:srgbClr val="FF0000"/>
                </a:solidFill>
              </a:rPr>
              <a:t>podatek VAT jest kosztem kwalifikowalnym</a:t>
            </a:r>
            <a:r>
              <a:rPr lang="pl-PL" dirty="0"/>
              <a:t>. W sytuacji, kiedy Wnioskodawca jest uprawniony do odzyskania podatku VAT – </a:t>
            </a:r>
            <a:r>
              <a:rPr lang="pl-PL" dirty="0">
                <a:solidFill>
                  <a:srgbClr val="FF0000"/>
                </a:solidFill>
              </a:rPr>
              <a:t>podatek VAT jest kosztem niekwalifikowalnym</a:t>
            </a:r>
            <a:r>
              <a:rPr lang="pl-PL" dirty="0"/>
              <a:t>.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pl-PL" dirty="0"/>
              <a:t>W sytuacji, w której PS w trakcie realizacji wsparcia utraci status PS, o którym mowa w art. 3 ustawy o ekonomii społecznej, Zleceniobiorca zobowiązany jest do zwrotu przyznanego wsparcia w całości.	</a:t>
            </a:r>
            <a:br>
              <a:rPr lang="pl-PL" b="1" dirty="0"/>
            </a:br>
            <a:endParaRPr lang="pl-PL" dirty="0"/>
          </a:p>
          <a:p>
            <a:pPr marL="285750" lvl="0" indent="-285750">
              <a:buFont typeface="Arial" panose="020B0604020202020204" pitchFamily="34" charset="0"/>
              <a:buChar char="•"/>
            </a:pPr>
            <a:endParaRPr lang="pl-PL" dirty="0"/>
          </a:p>
          <a:p>
            <a:pPr fontAlgn="base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  <a:buClr>
                <a:srgbClr val="000000"/>
              </a:buClr>
            </a:pPr>
            <a:endParaRPr lang="pl-PL" sz="1600" b="1" dirty="0">
              <a:solidFill>
                <a:schemeClr val="accent1">
                  <a:lumMod val="75000"/>
                </a:schemeClr>
              </a:solidFill>
            </a:endParaRPr>
          </a:p>
          <a:p>
            <a:pPr algn="ctr"/>
            <a:endParaRPr lang="pl-PL" sz="1600" dirty="0"/>
          </a:p>
          <a:p>
            <a:r>
              <a:rPr lang="pl-PL" sz="1600" dirty="0"/>
              <a:t> </a:t>
            </a:r>
          </a:p>
          <a:p>
            <a:pPr lvl="0"/>
            <a:br>
              <a:rPr lang="pl-PL" sz="1600" dirty="0"/>
            </a:br>
            <a:endParaRPr lang="pl-PL" dirty="0">
              <a:solidFill>
                <a:schemeClr val="accent1">
                  <a:lumMod val="75000"/>
                </a:schemeClr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4" name="Obraz 13">
            <a:extLst>
              <a:ext uri="{FF2B5EF4-FFF2-40B4-BE49-F238E27FC236}">
                <a16:creationId xmlns:a16="http://schemas.microsoft.com/office/drawing/2014/main" id="{58359C84-9EF8-4124-8E3C-D8236CA042AB}"/>
              </a:ext>
            </a:extLst>
          </p:cNvPr>
          <p:cNvPicPr/>
          <p:nvPr/>
        </p:nvPicPr>
        <p:blipFill rotWithShape="1">
          <a:blip r:embed="rId3"/>
          <a:srcRect l="-1" t="10522" r="2823" b="19948"/>
          <a:stretch/>
        </p:blipFill>
        <p:spPr bwMode="auto">
          <a:xfrm>
            <a:off x="961509" y="5839273"/>
            <a:ext cx="10120313" cy="1018727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8467559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rostokąt 2"/>
          <p:cNvSpPr/>
          <p:nvPr/>
        </p:nvSpPr>
        <p:spPr>
          <a:xfrm>
            <a:off x="0" y="625227"/>
            <a:ext cx="12191999" cy="369332"/>
          </a:xfrm>
          <a:prstGeom prst="rect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kumimoji="0" lang="pl-PL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PROGRAM „WARTO BYĆ PRZEDSIĘBIORSTWEM SPOŁECZNYM!” NA LATA 2026-2028.</a:t>
            </a:r>
          </a:p>
        </p:txBody>
      </p:sp>
      <p:sp>
        <p:nvSpPr>
          <p:cNvPr id="2" name="pole tekstowe 1">
            <a:extLst>
              <a:ext uri="{FF2B5EF4-FFF2-40B4-BE49-F238E27FC236}">
                <a16:creationId xmlns:a16="http://schemas.microsoft.com/office/drawing/2014/main" id="{B24075BD-4B26-48D5-BAEE-E788498F9DD1}"/>
              </a:ext>
            </a:extLst>
          </p:cNvPr>
          <p:cNvSpPr txBox="1"/>
          <p:nvPr/>
        </p:nvSpPr>
        <p:spPr>
          <a:xfrm>
            <a:off x="257452" y="1173564"/>
            <a:ext cx="11221375" cy="68341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base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  <a:buClr>
                <a:srgbClr val="000000"/>
              </a:buClr>
            </a:pPr>
            <a:r>
              <a:rPr lang="pl-PL" b="1" dirty="0">
                <a:solidFill>
                  <a:schemeClr val="accent1">
                    <a:lumMod val="75000"/>
                  </a:schemeClr>
                </a:solidFill>
              </a:rPr>
              <a:t>ZASADY REALIZACJI WSPARCIA W RAMACH PROGRAMU</a:t>
            </a:r>
            <a:endParaRPr lang="pl-PL" dirty="0"/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pl-PL" sz="1600" dirty="0"/>
              <a:t>W toku realizacji wsparcia otrzymanego w ramach Programu dopuszcza się przesunięcia zaplanowanych środków do wysokości </a:t>
            </a:r>
            <a:r>
              <a:rPr lang="pl-PL" sz="1600" b="1" dirty="0"/>
              <a:t>20% zwiększanej pozycji bez zwiększania sumy dofinansowania w ramach Programu</a:t>
            </a:r>
            <a:r>
              <a:rPr lang="pl-PL" sz="1600" dirty="0"/>
              <a:t>, bez konieczności powiadamiania Ministra, z zastrzeżeniem, iż koszty łączne wsparcia finansowego w ramach Programu określone w kosztorysie nie ulegną zwiększeniu.</a:t>
            </a:r>
          </a:p>
          <a:p>
            <a:pPr lvl="0"/>
            <a:r>
              <a:rPr lang="pl-PL" sz="1600" dirty="0"/>
              <a:t>	 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pl-PL" sz="1600" dirty="0"/>
              <a:t>Przesunięcia zaplanowanych środków, mogą nastąpić jedynie w obrębie danego rodzaju wsparcia w danym instrumencie. </a:t>
            </a:r>
          </a:p>
          <a:p>
            <a:pPr lvl="0"/>
            <a:endParaRPr lang="pl-PL" sz="1600" dirty="0"/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pl-PL" sz="1600" dirty="0"/>
              <a:t>Z możliwości dokonywania przesunięć, wyłączone jest dofinansowanie do wynagrodzenia pracownika (we wsparciu zatrudnienia, we wsparciu PS w realizowaniu usług społecznych i wsparciu reintegracji)</a:t>
            </a:r>
          </a:p>
          <a:p>
            <a:pPr lvl="0"/>
            <a:endParaRPr lang="pl-PL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sz="1600" dirty="0"/>
              <a:t>Podmioty, które uzyskają wsparcie finansowe w ramach Programu zobowiązani są do realizacji obowiązku informacyjnego: </a:t>
            </a:r>
            <a:r>
              <a:rPr lang="pl-PL" sz="1600" dirty="0">
                <a:hlinkClick r:id="rId3"/>
              </a:rPr>
              <a:t>https://www.gov.pl/web/premier/promocja</a:t>
            </a:r>
            <a:r>
              <a:rPr lang="pl-PL" sz="1600" dirty="0"/>
              <a:t>) oraz stosowania znaku graficznego PS dostępnego na stronie internetowej DES: </a:t>
            </a:r>
            <a:r>
              <a:rPr lang="pl-PL" sz="1600" dirty="0">
                <a:hlinkClick r:id="rId4"/>
              </a:rPr>
              <a:t>https://www.ekonomiaspoleczna.gov.pl/co-robimy/przedsiebiorstwa-spoleczne/znak-graficzny-ps/</a:t>
            </a:r>
            <a:r>
              <a:rPr lang="pl-PL" sz="1600" dirty="0"/>
              <a:t>. </a:t>
            </a:r>
            <a:br>
              <a:rPr lang="pl-PL" sz="1600" dirty="0"/>
            </a:br>
            <a:r>
              <a:rPr lang="pl-PL" sz="1600" b="1" dirty="0"/>
              <a:t>W przypadku braku realizacji działań w zakresie wypełniania obowiązków informacyjnych, Zleceniobiorca zobowiązany jest do zwrotu kwoty stanowiącej 3% wartości przyznanego wsparcia.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pl-PL" sz="1600" b="1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sz="1600" b="1" dirty="0"/>
              <a:t>Dofinansowanie wynagrodzeń z PFRON – limit wsparcia ze </a:t>
            </a:r>
            <a:r>
              <a:rPr lang="pl-PL" sz="1600" b="1"/>
              <a:t>środków publicznych </a:t>
            </a:r>
            <a:endParaRPr lang="pl-PL" sz="1600" b="1" dirty="0"/>
          </a:p>
          <a:p>
            <a:endParaRPr lang="pl-PL" sz="1600" dirty="0"/>
          </a:p>
          <a:p>
            <a:pPr lvl="0"/>
            <a:r>
              <a:rPr lang="pl-PL" sz="1600" dirty="0"/>
              <a:t>	</a:t>
            </a:r>
            <a:br>
              <a:rPr lang="pl-PL" sz="1600" b="1" dirty="0"/>
            </a:br>
            <a:endParaRPr lang="pl-PL" sz="1600" dirty="0"/>
          </a:p>
          <a:p>
            <a:pPr marL="285750" lvl="0" indent="-285750">
              <a:buFont typeface="Arial" panose="020B0604020202020204" pitchFamily="34" charset="0"/>
              <a:buChar char="•"/>
            </a:pPr>
            <a:endParaRPr lang="pl-PL" sz="1600" dirty="0"/>
          </a:p>
          <a:p>
            <a:pPr fontAlgn="base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  <a:buClr>
                <a:srgbClr val="000000"/>
              </a:buClr>
            </a:pPr>
            <a:endParaRPr lang="pl-PL" sz="1600" b="1" dirty="0">
              <a:solidFill>
                <a:schemeClr val="accent1">
                  <a:lumMod val="75000"/>
                </a:schemeClr>
              </a:solidFill>
            </a:endParaRPr>
          </a:p>
          <a:p>
            <a:pPr algn="ctr"/>
            <a:endParaRPr lang="pl-PL" sz="1600" dirty="0"/>
          </a:p>
          <a:p>
            <a:r>
              <a:rPr lang="pl-PL" sz="1600" dirty="0"/>
              <a:t> </a:t>
            </a:r>
          </a:p>
          <a:p>
            <a:pPr lvl="0"/>
            <a:br>
              <a:rPr lang="pl-PL" sz="1600" dirty="0"/>
            </a:br>
            <a:endParaRPr lang="pl-PL" sz="1600" dirty="0">
              <a:solidFill>
                <a:schemeClr val="accent1">
                  <a:lumMod val="75000"/>
                </a:schemeClr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4" name="Obraz 13">
            <a:extLst>
              <a:ext uri="{FF2B5EF4-FFF2-40B4-BE49-F238E27FC236}">
                <a16:creationId xmlns:a16="http://schemas.microsoft.com/office/drawing/2014/main" id="{58359C84-9EF8-4124-8E3C-D8236CA042AB}"/>
              </a:ext>
            </a:extLst>
          </p:cNvPr>
          <p:cNvPicPr/>
          <p:nvPr/>
        </p:nvPicPr>
        <p:blipFill rotWithShape="1">
          <a:blip r:embed="rId5"/>
          <a:srcRect l="-1" t="10522" r="2823" b="19948"/>
          <a:stretch/>
        </p:blipFill>
        <p:spPr bwMode="auto">
          <a:xfrm>
            <a:off x="961509" y="5839273"/>
            <a:ext cx="10120313" cy="1018727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7804265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rostokąt 2"/>
          <p:cNvSpPr/>
          <p:nvPr/>
        </p:nvSpPr>
        <p:spPr>
          <a:xfrm>
            <a:off x="0" y="625227"/>
            <a:ext cx="12191999" cy="369332"/>
          </a:xfrm>
          <a:prstGeom prst="rect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kumimoji="0" lang="pl-PL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PROGRAM „WARTO BYĆ PRZEDSIĘBIORSTWEM SPOŁECZNYM!” NA LATA 2026-2028</a:t>
            </a:r>
          </a:p>
        </p:txBody>
      </p:sp>
      <p:sp>
        <p:nvSpPr>
          <p:cNvPr id="2" name="Symbol zastępczy numeru slajdu 1">
            <a:extLst>
              <a:ext uri="{FF2B5EF4-FFF2-40B4-BE49-F238E27FC236}">
                <a16:creationId xmlns:a16="http://schemas.microsoft.com/office/drawing/2014/main" id="{603252C0-1715-4F10-91F2-3B69702C1B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30" name="pole tekstowe 29">
            <a:extLst>
              <a:ext uri="{FF2B5EF4-FFF2-40B4-BE49-F238E27FC236}">
                <a16:creationId xmlns:a16="http://schemas.microsoft.com/office/drawing/2014/main" id="{D8249169-7F2C-4333-8597-6A885F4251C9}"/>
              </a:ext>
            </a:extLst>
          </p:cNvPr>
          <p:cNvSpPr txBox="1"/>
          <p:nvPr/>
        </p:nvSpPr>
        <p:spPr>
          <a:xfrm>
            <a:off x="603680" y="1287558"/>
            <a:ext cx="11168109" cy="41188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Aft>
                <a:spcPts val="1200"/>
              </a:spcAft>
            </a:pPr>
            <a:r>
              <a:rPr lang="pl-PL" sz="1800" b="1" dirty="0">
                <a:solidFill>
                  <a:schemeClr val="accent1">
                    <a:lumMod val="75000"/>
                  </a:schemeClr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DZIAŁANIA INFORMACYJNE</a:t>
            </a:r>
            <a:r>
              <a:rPr lang="pl-PL" sz="2000" b="1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	</a:t>
            </a: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endParaRPr lang="pl-PL" sz="2000" b="1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 algn="just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Ø"/>
            </a:pPr>
            <a:r>
              <a:rPr lang="pl-PL" sz="2000" b="1" u="sng" dirty="0">
                <a:ea typeface="Calibri" panose="020F0502020204030204" pitchFamily="34" charset="0"/>
                <a:cs typeface="Times New Roman" panose="02020603050405020304" pitchFamily="18" charset="0"/>
              </a:rPr>
              <a:t>Bieżące informacje na stronie DES </a:t>
            </a:r>
            <a:r>
              <a:rPr lang="pl-PL" sz="2000" b="1" u="sng" dirty="0">
                <a:effectLst/>
                <a:ea typeface="Calibri" panose="020F0502020204030204" pitchFamily="34" charset="0"/>
                <a:cs typeface="Times New Roman" panose="02020603050405020304" pitchFamily="18" charset="0"/>
                <a:hlinkClick r:id="rId3"/>
              </a:rPr>
              <a:t>https://www.ekonomiaspoleczna.gov.pl/</a:t>
            </a:r>
            <a:r>
              <a:rPr lang="pl-PL" sz="2000" b="1" u="sng" dirty="0">
                <a:ea typeface="Calibri" panose="020F0502020204030204" pitchFamily="34" charset="0"/>
                <a:cs typeface="Times New Roman" panose="02020603050405020304" pitchFamily="18" charset="0"/>
              </a:rPr>
              <a:t> i FB Ekonomia Społeczna.</a:t>
            </a:r>
          </a:p>
          <a:p>
            <a:pPr marL="342900" indent="-342900" algn="just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Ø"/>
            </a:pPr>
            <a:endParaRPr lang="pl-PL" sz="2000" b="1" u="sng" dirty="0">
              <a:cs typeface="Times New Roman" panose="02020603050405020304" pitchFamily="18" charset="0"/>
            </a:endParaRPr>
          </a:p>
          <a:p>
            <a:pPr marL="342900" indent="-342900" algn="just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Ø"/>
            </a:pPr>
            <a:r>
              <a:rPr lang="pl-PL" sz="2000" b="1" u="sng" dirty="0">
                <a:cs typeface="Times New Roman" panose="02020603050405020304" pitchFamily="18" charset="0"/>
              </a:rPr>
              <a:t>Adres e-mail do kontaktu w sprawie umów na wsparcie w ramach Programu: </a:t>
            </a:r>
            <a:r>
              <a:rPr lang="pl-PL" sz="2000" b="1" u="sng" dirty="0">
                <a:cs typeface="Times New Roman" panose="02020603050405020304" pitchFamily="18" charset="0"/>
                <a:hlinkClick r:id="rId4"/>
              </a:rPr>
              <a:t>przedsiebiorstwo.spoleczne@mrpips.gov.pl</a:t>
            </a:r>
            <a:endParaRPr lang="pl-PL" sz="2000" b="1" u="sng" dirty="0">
              <a:cs typeface="Times New Roman" panose="02020603050405020304" pitchFamily="18" charset="0"/>
            </a:endParaRPr>
          </a:p>
          <a:p>
            <a:pPr marL="342900" indent="-342900" algn="just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Ø"/>
            </a:pPr>
            <a:endParaRPr lang="pl-PL" sz="2000" b="1" u="sng" dirty="0">
              <a:cs typeface="Times New Roman" panose="02020603050405020304" pitchFamily="18" charset="0"/>
            </a:endParaRPr>
          </a:p>
          <a:p>
            <a:pPr marL="342900" indent="-342900" algn="just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Ø"/>
            </a:pPr>
            <a:r>
              <a:rPr lang="pl-PL" sz="2000" b="1" u="sng" dirty="0">
                <a:cs typeface="Times New Roman" panose="02020603050405020304" pitchFamily="18" charset="0"/>
              </a:rPr>
              <a:t>Link do generatora Wniosków i Sprawozdań: </a:t>
            </a:r>
            <a:r>
              <a:rPr lang="pl-PL" sz="2000" b="1" u="sng" dirty="0">
                <a:cs typeface="Times New Roman" panose="02020603050405020304" pitchFamily="18" charset="0"/>
                <a:hlinkClick r:id="rId5"/>
              </a:rPr>
              <a:t>https://ppluss.mrips.gov.pl</a:t>
            </a:r>
            <a:endParaRPr lang="pl-PL" sz="2000" b="1" u="sng" dirty="0"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endParaRPr lang="pl-PL" sz="2000" b="1" u="sng" dirty="0">
              <a:cs typeface="Times New Roman" panose="02020603050405020304" pitchFamily="18" charset="0"/>
            </a:endParaRPr>
          </a:p>
        </p:txBody>
      </p:sp>
      <p:pic>
        <p:nvPicPr>
          <p:cNvPr id="10" name="Obraz 9">
            <a:extLst>
              <a:ext uri="{FF2B5EF4-FFF2-40B4-BE49-F238E27FC236}">
                <a16:creationId xmlns:a16="http://schemas.microsoft.com/office/drawing/2014/main" id="{71563F59-CEEA-45B6-A200-93A59D28582F}"/>
              </a:ext>
            </a:extLst>
          </p:cNvPr>
          <p:cNvPicPr/>
          <p:nvPr/>
        </p:nvPicPr>
        <p:blipFill rotWithShape="1">
          <a:blip r:embed="rId6"/>
          <a:srcRect l="-1" t="10522" r="2823" b="19948"/>
          <a:stretch/>
        </p:blipFill>
        <p:spPr bwMode="auto">
          <a:xfrm>
            <a:off x="961509" y="5839273"/>
            <a:ext cx="10120313" cy="1018727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57096747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5" name="Prostokąt 4"/>
          <p:cNvSpPr>
            <a:spLocks noChangeArrowheads="1"/>
          </p:cNvSpPr>
          <p:nvPr/>
        </p:nvSpPr>
        <p:spPr bwMode="auto">
          <a:xfrm>
            <a:off x="1788317" y="1054425"/>
            <a:ext cx="8615363" cy="8617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/>
            <a:endParaRPr lang="pl-PL" altLang="pl-PL" sz="3200" b="1" dirty="0">
              <a:solidFill>
                <a:schemeClr val="accent1">
                  <a:lumMod val="50000"/>
                </a:schemeClr>
              </a:solidFill>
            </a:endParaRPr>
          </a:p>
          <a:p>
            <a:pPr algn="ctr" eaLnBrk="1" hangingPunct="1"/>
            <a:endParaRPr lang="pl-PL" altLang="pl-PL" b="1" dirty="0"/>
          </a:p>
        </p:txBody>
      </p:sp>
      <p:sp>
        <p:nvSpPr>
          <p:cNvPr id="28677" name="Prostokąt 7"/>
          <p:cNvSpPr>
            <a:spLocks noChangeArrowheads="1"/>
          </p:cNvSpPr>
          <p:nvPr/>
        </p:nvSpPr>
        <p:spPr bwMode="auto">
          <a:xfrm>
            <a:off x="3601272" y="5345113"/>
            <a:ext cx="4708468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/>
            <a:r>
              <a:rPr lang="pl-PL" altLang="pl-PL" dirty="0">
                <a:hlinkClick r:id="rId3"/>
              </a:rPr>
              <a:t>www.ekonomiaspoleczna.gov.pl</a:t>
            </a:r>
            <a:endParaRPr lang="pl-PL" altLang="pl-PL" dirty="0"/>
          </a:p>
          <a:p>
            <a:pPr algn="ctr" eaLnBrk="1" hangingPunct="1"/>
            <a:endParaRPr lang="pl-PL" altLang="pl-PL" dirty="0"/>
          </a:p>
          <a:p>
            <a:pPr algn="ctr" eaLnBrk="1" hangingPunct="1"/>
            <a:r>
              <a:rPr lang="pl-PL" altLang="pl-PL" dirty="0"/>
              <a:t>facebook.com/DepartamentEkonomiiSpolecznej</a:t>
            </a:r>
          </a:p>
          <a:p>
            <a:pPr algn="ctr" eaLnBrk="1" hangingPunct="1"/>
            <a:endParaRPr lang="pl-PL" altLang="pl-PL" dirty="0"/>
          </a:p>
        </p:txBody>
      </p:sp>
      <p:pic>
        <p:nvPicPr>
          <p:cNvPr id="7" name="Obraz 6">
            <a:extLst>
              <a:ext uri="{FF2B5EF4-FFF2-40B4-BE49-F238E27FC236}">
                <a16:creationId xmlns:a16="http://schemas.microsoft.com/office/drawing/2014/main" id="{08A39036-2390-4CC7-838E-7D319AA259F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67649" y="1173047"/>
            <a:ext cx="3179397" cy="1190193"/>
          </a:xfrm>
          <a:prstGeom prst="rect">
            <a:avLst/>
          </a:prstGeom>
        </p:spPr>
      </p:pic>
      <p:pic>
        <p:nvPicPr>
          <p:cNvPr id="13" name="Obraz 12">
            <a:extLst>
              <a:ext uri="{FF2B5EF4-FFF2-40B4-BE49-F238E27FC236}">
                <a16:creationId xmlns:a16="http://schemas.microsoft.com/office/drawing/2014/main" id="{5EB7AA39-A85E-4925-AED5-AC8339897935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63203" y="496706"/>
            <a:ext cx="3384605" cy="988606"/>
          </a:xfrm>
          <a:prstGeom prst="rect">
            <a:avLst/>
          </a:prstGeom>
        </p:spPr>
      </p:pic>
      <p:sp>
        <p:nvSpPr>
          <p:cNvPr id="2" name="Symbol zastępczy numeru slajdu 1">
            <a:extLst>
              <a:ext uri="{FF2B5EF4-FFF2-40B4-BE49-F238E27FC236}">
                <a16:creationId xmlns:a16="http://schemas.microsoft.com/office/drawing/2014/main" id="{447D6264-A442-4FEC-B190-AA5859E32C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pl-PL" dirty="0"/>
              <a:t>KS</a:t>
            </a:r>
          </a:p>
        </p:txBody>
      </p:sp>
      <p:sp>
        <p:nvSpPr>
          <p:cNvPr id="8" name="pole tekstowe 7">
            <a:extLst>
              <a:ext uri="{FF2B5EF4-FFF2-40B4-BE49-F238E27FC236}">
                <a16:creationId xmlns:a16="http://schemas.microsoft.com/office/drawing/2014/main" id="{8195F87F-1584-494C-8822-0417E9A95D65}"/>
              </a:ext>
            </a:extLst>
          </p:cNvPr>
          <p:cNvSpPr txBox="1"/>
          <p:nvPr/>
        </p:nvSpPr>
        <p:spPr>
          <a:xfrm>
            <a:off x="3048740" y="2982724"/>
            <a:ext cx="6094520" cy="8925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Aft>
                <a:spcPts val="1200"/>
              </a:spcAft>
            </a:pPr>
            <a:r>
              <a:rPr lang="pl-PL" sz="3600" b="1" dirty="0">
                <a:solidFill>
                  <a:schemeClr val="accent1">
                    <a:lumMod val="75000"/>
                  </a:schemeClr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DZIĘKUJĘ ZA UWAGĘ!</a:t>
            </a:r>
            <a:r>
              <a:rPr lang="pl-PL" sz="3600" b="1" dirty="0">
                <a:solidFill>
                  <a:schemeClr val="accent1">
                    <a:lumMod val="75000"/>
                  </a:schemeClr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</a:t>
            </a:r>
            <a:br>
              <a:rPr lang="pl-PL" sz="3600" b="1" dirty="0">
                <a:solidFill>
                  <a:schemeClr val="accent1">
                    <a:lumMod val="75000"/>
                  </a:schemeClr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</a:br>
            <a:r>
              <a:rPr lang="pl-PL" sz="1600" b="1" dirty="0">
                <a:solidFill>
                  <a:schemeClr val="accent1">
                    <a:lumMod val="75000"/>
                  </a:schemeClr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Karolina Staszewska – Departament Ekonomii Społecznej</a:t>
            </a:r>
            <a:endParaRPr lang="pl-PL" sz="1600" b="1" dirty="0">
              <a:solidFill>
                <a:schemeClr val="accent1">
                  <a:lumMod val="75000"/>
                </a:schemeClr>
              </a:solidFill>
              <a:effectLst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8024781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rostokąt 2"/>
          <p:cNvSpPr/>
          <p:nvPr/>
        </p:nvSpPr>
        <p:spPr>
          <a:xfrm>
            <a:off x="0" y="625227"/>
            <a:ext cx="12191999" cy="369332"/>
          </a:xfrm>
          <a:prstGeom prst="rect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kumimoji="0" lang="pl-PL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PROGRAM „WARTO BYĆ PRZEDSIĘBIORSTWEM SPOŁECZNYM!” NA LATA 2026-2028.</a:t>
            </a:r>
          </a:p>
        </p:txBody>
      </p:sp>
      <p:sp>
        <p:nvSpPr>
          <p:cNvPr id="2" name="pole tekstowe 1">
            <a:extLst>
              <a:ext uri="{FF2B5EF4-FFF2-40B4-BE49-F238E27FC236}">
                <a16:creationId xmlns:a16="http://schemas.microsoft.com/office/drawing/2014/main" id="{B24075BD-4B26-48D5-BAEE-E788498F9DD1}"/>
              </a:ext>
            </a:extLst>
          </p:cNvPr>
          <p:cNvSpPr txBox="1"/>
          <p:nvPr/>
        </p:nvSpPr>
        <p:spPr>
          <a:xfrm>
            <a:off x="564505" y="1173564"/>
            <a:ext cx="10905689" cy="21805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base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  <a:buClr>
                <a:srgbClr val="000000"/>
              </a:buClr>
            </a:pPr>
            <a:r>
              <a:rPr lang="pl-PL" b="1" dirty="0">
                <a:solidFill>
                  <a:schemeClr val="accent1">
                    <a:lumMod val="7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WYNIKI NABORU WNIOSKÓW W EDYCJI 2026 PROGRAMU</a:t>
            </a:r>
            <a:endParaRPr lang="pl-PL" dirty="0">
              <a:solidFill>
                <a:schemeClr val="accent1">
                  <a:lumMod val="75000"/>
                </a:schemeClr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 algn="just"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pl-PL" sz="1600" dirty="0">
                <a:ea typeface="Calibri" panose="020F0502020204030204" pitchFamily="34" charset="0"/>
                <a:cs typeface="Times New Roman" panose="02020603050405020304" pitchFamily="18" charset="0"/>
              </a:rPr>
              <a:t>Łącznie złożono </a:t>
            </a:r>
            <a:r>
              <a:rPr lang="pl-PL" sz="1600" b="1" dirty="0">
                <a:ea typeface="Calibri" panose="020F0502020204030204" pitchFamily="34" charset="0"/>
                <a:cs typeface="Times New Roman" panose="02020603050405020304" pitchFamily="18" charset="0"/>
              </a:rPr>
              <a:t>1252 wnioski, 1 wniosek odrzucony formalnie, 355 dofinansowanych wniosków.</a:t>
            </a:r>
            <a:endParaRPr lang="pl-PL" sz="1600" dirty="0">
              <a:solidFill>
                <a:srgbClr val="000000"/>
              </a:solidFill>
              <a:ea typeface="Calibri" panose="020F0502020204030204" pitchFamily="34" charset="0"/>
              <a:cs typeface="Helv"/>
            </a:endParaRPr>
          </a:p>
          <a:p>
            <a:pPr marL="285750" indent="-285750" algn="just">
              <a:spcAft>
                <a:spcPts val="1200"/>
              </a:spcAft>
              <a:buFont typeface="Wingdings" panose="05000000000000000000" pitchFamily="2" charset="2"/>
              <a:buChar char="Ø"/>
            </a:pPr>
            <a:endParaRPr lang="pl-PL" sz="1600" dirty="0">
              <a:solidFill>
                <a:srgbClr val="000000"/>
              </a:solidFill>
              <a:ea typeface="Calibri" panose="020F0502020204030204" pitchFamily="34" charset="0"/>
              <a:cs typeface="Helv"/>
            </a:endParaRPr>
          </a:p>
          <a:p>
            <a:pPr marL="285750" indent="-285750" algn="just">
              <a:spcAft>
                <a:spcPts val="1200"/>
              </a:spcAft>
              <a:buFont typeface="Wingdings" panose="05000000000000000000" pitchFamily="2" charset="2"/>
              <a:buChar char="Ø"/>
            </a:pPr>
            <a:endParaRPr lang="pl-PL" sz="1600" dirty="0">
              <a:solidFill>
                <a:srgbClr val="000000"/>
              </a:solidFill>
              <a:ea typeface="Calibri" panose="020F0502020204030204" pitchFamily="34" charset="0"/>
              <a:cs typeface="Helv"/>
            </a:endParaRPr>
          </a:p>
          <a:p>
            <a:pPr marL="285750" indent="-285750" algn="just">
              <a:spcAft>
                <a:spcPts val="1200"/>
              </a:spcAft>
              <a:buFont typeface="Wingdings" panose="05000000000000000000" pitchFamily="2" charset="2"/>
              <a:buChar char="Ø"/>
            </a:pPr>
            <a:endParaRPr lang="pl-PL" sz="3200" b="1" i="1" dirty="0"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4" name="Obraz 13">
            <a:extLst>
              <a:ext uri="{FF2B5EF4-FFF2-40B4-BE49-F238E27FC236}">
                <a16:creationId xmlns:a16="http://schemas.microsoft.com/office/drawing/2014/main" id="{5A1E2D57-1646-46F3-ABAE-10B6E11BAFEA}"/>
              </a:ext>
            </a:extLst>
          </p:cNvPr>
          <p:cNvPicPr/>
          <p:nvPr/>
        </p:nvPicPr>
        <p:blipFill rotWithShape="1">
          <a:blip r:embed="rId3"/>
          <a:srcRect l="-1" t="10522" r="2823" b="19948"/>
          <a:stretch/>
        </p:blipFill>
        <p:spPr bwMode="auto">
          <a:xfrm>
            <a:off x="1035842" y="5748413"/>
            <a:ext cx="10120313" cy="1018727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graphicFrame>
        <p:nvGraphicFramePr>
          <p:cNvPr id="8" name="Tabela 7">
            <a:extLst>
              <a:ext uri="{FF2B5EF4-FFF2-40B4-BE49-F238E27FC236}">
                <a16:creationId xmlns:a16="http://schemas.microsoft.com/office/drawing/2014/main" id="{33011044-3BA1-44F7-AAA7-28E31121F98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79922102"/>
              </p:ext>
            </p:extLst>
          </p:nvPr>
        </p:nvGraphicFramePr>
        <p:xfrm>
          <a:off x="846161" y="2263862"/>
          <a:ext cx="10085696" cy="263251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347263">
                  <a:extLst>
                    <a:ext uri="{9D8B030D-6E8A-4147-A177-3AD203B41FA5}">
                      <a16:colId xmlns:a16="http://schemas.microsoft.com/office/drawing/2014/main" val="3255850017"/>
                    </a:ext>
                  </a:extLst>
                </a:gridCol>
                <a:gridCol w="1140315">
                  <a:extLst>
                    <a:ext uri="{9D8B030D-6E8A-4147-A177-3AD203B41FA5}">
                      <a16:colId xmlns:a16="http://schemas.microsoft.com/office/drawing/2014/main" val="3610272760"/>
                    </a:ext>
                  </a:extLst>
                </a:gridCol>
                <a:gridCol w="1529691">
                  <a:extLst>
                    <a:ext uri="{9D8B030D-6E8A-4147-A177-3AD203B41FA5}">
                      <a16:colId xmlns:a16="http://schemas.microsoft.com/office/drawing/2014/main" val="3270948775"/>
                    </a:ext>
                  </a:extLst>
                </a:gridCol>
                <a:gridCol w="1579701">
                  <a:extLst>
                    <a:ext uri="{9D8B030D-6E8A-4147-A177-3AD203B41FA5}">
                      <a16:colId xmlns:a16="http://schemas.microsoft.com/office/drawing/2014/main" val="2923311647"/>
                    </a:ext>
                  </a:extLst>
                </a:gridCol>
                <a:gridCol w="2073072">
                  <a:extLst>
                    <a:ext uri="{9D8B030D-6E8A-4147-A177-3AD203B41FA5}">
                      <a16:colId xmlns:a16="http://schemas.microsoft.com/office/drawing/2014/main" val="180294961"/>
                    </a:ext>
                  </a:extLst>
                </a:gridCol>
                <a:gridCol w="2415654">
                  <a:extLst>
                    <a:ext uri="{9D8B030D-6E8A-4147-A177-3AD203B41FA5}">
                      <a16:colId xmlns:a16="http://schemas.microsoft.com/office/drawing/2014/main" val="1986358278"/>
                    </a:ext>
                  </a:extLst>
                </a:gridCol>
              </a:tblGrid>
              <a:tr h="871882">
                <a:tc>
                  <a:txBody>
                    <a:bodyPr/>
                    <a:lstStyle/>
                    <a:p>
                      <a:pPr algn="l" fontAlgn="b"/>
                      <a:r>
                        <a:rPr lang="pl-PL" sz="16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Instrument wsparcia</a:t>
                      </a:r>
                      <a:endParaRPr lang="pl-PL" sz="16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l-PL" sz="16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Liczba złożonych wniosków</a:t>
                      </a:r>
                      <a:endParaRPr lang="pl-PL" sz="16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l-PL" sz="16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Liczba dofinansowanych wniosków</a:t>
                      </a:r>
                      <a:endParaRPr lang="pl-PL" sz="16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l-PL" sz="16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w tym dodatkowo dofinansowanych</a:t>
                      </a:r>
                      <a:endParaRPr lang="pl-PL" sz="16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l-PL" sz="16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kwota wnioskowana</a:t>
                      </a:r>
                      <a:endParaRPr lang="pl-PL" sz="16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l-PL" sz="16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kwota dofinansowania</a:t>
                      </a:r>
                      <a:endParaRPr lang="pl-PL" sz="16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33050810"/>
                  </a:ext>
                </a:extLst>
              </a:tr>
              <a:tr h="440157">
                <a:tc>
                  <a:txBody>
                    <a:bodyPr/>
                    <a:lstStyle/>
                    <a:p>
                      <a:pPr algn="l" fontAlgn="b"/>
                      <a:r>
                        <a:rPr lang="pl-PL" sz="1600" u="none" strike="noStrike" dirty="0">
                          <a:effectLst/>
                        </a:rPr>
                        <a:t>Instrument I</a:t>
                      </a:r>
                      <a:endParaRPr lang="pl-PL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l-PL" sz="1600" u="none" strike="noStrike" dirty="0">
                          <a:effectLst/>
                        </a:rPr>
                        <a:t>673</a:t>
                      </a:r>
                      <a:endParaRPr lang="pl-PL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l-PL" sz="1600" u="none" strike="noStrike" dirty="0">
                          <a:effectLst/>
                        </a:rPr>
                        <a:t>145</a:t>
                      </a:r>
                      <a:endParaRPr lang="pl-PL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l-PL" sz="1600" u="none" strike="noStrike" dirty="0">
                          <a:effectLst/>
                        </a:rPr>
                        <a:t>14</a:t>
                      </a:r>
                      <a:endParaRPr lang="pl-PL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l-PL" sz="1600" u="none" strike="noStrike">
                          <a:effectLst/>
                        </a:rPr>
                        <a:t>               51 476 210,79 zł </a:t>
                      </a:r>
                      <a:endParaRPr lang="pl-PL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l-PL" sz="1600" u="none" strike="noStrike" dirty="0">
                          <a:effectLst/>
                        </a:rPr>
                        <a:t>                    10 999 993,13 zł </a:t>
                      </a:r>
                      <a:endParaRPr lang="pl-PL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142485619"/>
                  </a:ext>
                </a:extLst>
              </a:tr>
              <a:tr h="440157">
                <a:tc>
                  <a:txBody>
                    <a:bodyPr/>
                    <a:lstStyle/>
                    <a:p>
                      <a:pPr algn="l" fontAlgn="b"/>
                      <a:r>
                        <a:rPr lang="pl-PL" sz="1600" u="none" strike="noStrike" dirty="0">
                          <a:effectLst/>
                        </a:rPr>
                        <a:t>Instrument II</a:t>
                      </a:r>
                      <a:endParaRPr lang="pl-PL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l-PL" sz="1600" u="none" strike="noStrike" dirty="0">
                          <a:effectLst/>
                        </a:rPr>
                        <a:t>206</a:t>
                      </a:r>
                      <a:endParaRPr lang="pl-PL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l-PL" sz="1600" u="none" strike="noStrike">
                          <a:effectLst/>
                        </a:rPr>
                        <a:t>104</a:t>
                      </a:r>
                      <a:endParaRPr lang="pl-PL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l-PL" sz="1600" u="none" strike="noStrike" dirty="0">
                          <a:effectLst/>
                        </a:rPr>
                        <a:t>17</a:t>
                      </a:r>
                      <a:endParaRPr lang="pl-PL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l-PL" sz="1600" u="none" strike="noStrike" dirty="0">
                          <a:effectLst/>
                        </a:rPr>
                        <a:t>               19 225 701,85 zł </a:t>
                      </a:r>
                      <a:endParaRPr lang="pl-PL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l-PL" sz="1600" u="none" strike="noStrike" dirty="0">
                          <a:effectLst/>
                        </a:rPr>
                        <a:t>                      8 499 986,65 zł </a:t>
                      </a:r>
                      <a:endParaRPr lang="pl-PL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4121094244"/>
                  </a:ext>
                </a:extLst>
              </a:tr>
              <a:tr h="440157">
                <a:tc>
                  <a:txBody>
                    <a:bodyPr/>
                    <a:lstStyle/>
                    <a:p>
                      <a:pPr algn="l" fontAlgn="b"/>
                      <a:r>
                        <a:rPr lang="pl-PL" sz="1600" u="none" strike="noStrike">
                          <a:effectLst/>
                        </a:rPr>
                        <a:t>Instrument III</a:t>
                      </a:r>
                      <a:endParaRPr lang="pl-PL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l-PL" sz="1600" u="none" strike="noStrike">
                          <a:effectLst/>
                        </a:rPr>
                        <a:t>373</a:t>
                      </a:r>
                      <a:endParaRPr lang="pl-PL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l-PL" sz="1600" u="none" strike="noStrike" dirty="0">
                          <a:effectLst/>
                        </a:rPr>
                        <a:t>106</a:t>
                      </a:r>
                      <a:endParaRPr lang="pl-PL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l-PL" sz="1600" u="none" strike="noStrike">
                          <a:effectLst/>
                        </a:rPr>
                        <a:t>11</a:t>
                      </a:r>
                      <a:endParaRPr lang="pl-PL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l-PL" sz="1600" u="none" strike="noStrike" dirty="0">
                          <a:effectLst/>
                        </a:rPr>
                        <a:t>               14 911 333,94 zł </a:t>
                      </a:r>
                      <a:endParaRPr lang="pl-PL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l-PL" sz="1600" u="none" strike="noStrike" dirty="0">
                          <a:effectLst/>
                        </a:rPr>
                        <a:t>                      3 899 590,71 zł </a:t>
                      </a:r>
                      <a:endParaRPr lang="pl-PL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250954088"/>
                  </a:ext>
                </a:extLst>
              </a:tr>
              <a:tr h="440157">
                <a:tc>
                  <a:txBody>
                    <a:bodyPr/>
                    <a:lstStyle/>
                    <a:p>
                      <a:pPr algn="l" fontAlgn="b"/>
                      <a:r>
                        <a:rPr lang="pl-PL" sz="1600" b="1" u="none" strike="noStrike" dirty="0">
                          <a:effectLst/>
                        </a:rPr>
                        <a:t>SUMA</a:t>
                      </a:r>
                      <a:endParaRPr lang="pl-PL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l-PL" sz="1600" b="1" u="none" strike="noStrike">
                          <a:effectLst/>
                        </a:rPr>
                        <a:t>1252</a:t>
                      </a:r>
                      <a:endParaRPr lang="pl-PL" sz="1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l-PL" sz="1600" b="1" u="none" strike="noStrike">
                          <a:effectLst/>
                        </a:rPr>
                        <a:t>355</a:t>
                      </a:r>
                      <a:endParaRPr lang="pl-PL" sz="1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l-PL" sz="1600" b="1" u="none" strike="noStrike" dirty="0">
                          <a:effectLst/>
                        </a:rPr>
                        <a:t>42</a:t>
                      </a:r>
                      <a:endParaRPr lang="pl-PL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l-PL" sz="1600" b="1" u="none" strike="noStrike" dirty="0">
                          <a:effectLst/>
                        </a:rPr>
                        <a:t>               85 613 246,58 zł </a:t>
                      </a:r>
                      <a:endParaRPr lang="pl-PL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l-PL" sz="1600" b="1" u="none" strike="noStrike" dirty="0">
                          <a:effectLst/>
                        </a:rPr>
                        <a:t>                    23 399 570,49 zł </a:t>
                      </a:r>
                      <a:endParaRPr lang="pl-PL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411235272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123792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rostokąt 2"/>
          <p:cNvSpPr/>
          <p:nvPr/>
        </p:nvSpPr>
        <p:spPr>
          <a:xfrm>
            <a:off x="0" y="625227"/>
            <a:ext cx="12191999" cy="369332"/>
          </a:xfrm>
          <a:prstGeom prst="rect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kumimoji="0" lang="pl-PL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PROGRAM „WARTO BYĆ PRZEDSIĘBIORSTWEM SPOŁECZNYM!” NA LATA 2026-2028.</a:t>
            </a:r>
          </a:p>
        </p:txBody>
      </p:sp>
      <p:sp>
        <p:nvSpPr>
          <p:cNvPr id="2" name="pole tekstowe 1">
            <a:extLst>
              <a:ext uri="{FF2B5EF4-FFF2-40B4-BE49-F238E27FC236}">
                <a16:creationId xmlns:a16="http://schemas.microsoft.com/office/drawing/2014/main" id="{B24075BD-4B26-48D5-BAEE-E788498F9DD1}"/>
              </a:ext>
            </a:extLst>
          </p:cNvPr>
          <p:cNvSpPr txBox="1"/>
          <p:nvPr/>
        </p:nvSpPr>
        <p:spPr>
          <a:xfrm>
            <a:off x="520117" y="1342239"/>
            <a:ext cx="10905689" cy="48167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base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  <a:buClr>
                <a:srgbClr val="000000"/>
              </a:buClr>
            </a:pPr>
            <a:r>
              <a:rPr lang="pl-PL" sz="2000" b="1" kern="0" cap="small" dirty="0">
                <a:solidFill>
                  <a:srgbClr val="4472C4"/>
                </a:solidFill>
                <a:effectLst>
                  <a:glow>
                    <a:srgbClr val="000000"/>
                  </a:glow>
                  <a:outerShdw sx="0" sy="0">
                    <a:srgbClr val="000000"/>
                  </a:outerShdw>
                  <a:reflection stA="0" endPos="0" fadeDir="0" sx="0" sy="0"/>
                </a:effectLst>
                <a:cs typeface="Calibri" panose="020F0502020204030204" pitchFamily="34" charset="0"/>
              </a:rPr>
              <a:t>ŚRODKI PRZEZNACZONE NA REALIZACJĘ PROGRAMU W 2026 ROKU</a:t>
            </a:r>
            <a:endParaRPr lang="pl-PL" sz="2000" i="1" dirty="0"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lvl="0" algn="just" fontAlgn="base">
              <a:lnSpc>
                <a:spcPct val="115000"/>
              </a:lnSpc>
              <a:spcAft>
                <a:spcPts val="600"/>
              </a:spcAft>
            </a:pPr>
            <a:r>
              <a:rPr lang="pl-PL" sz="2000" kern="0" dirty="0">
                <a:effectLst>
                  <a:glow>
                    <a:srgbClr val="000000"/>
                  </a:glow>
                  <a:outerShdw sx="0" sy="0">
                    <a:srgbClr val="000000"/>
                  </a:outerShdw>
                  <a:reflection stA="0" endPos="0" fadeDir="0" sx="0" sy="0"/>
                </a:effectLst>
                <a:ea typeface="Calibri" panose="020F0502020204030204" pitchFamily="34" charset="0"/>
                <a:cs typeface="Times New Roman" panose="02020603050405020304" pitchFamily="18" charset="0"/>
              </a:rPr>
              <a:t>Na realizację Programu w 2026 r. przeznaczone zostały środki w wysokości </a:t>
            </a:r>
            <a:r>
              <a:rPr lang="pl-PL" sz="2000" b="1" kern="0" dirty="0">
                <a:effectLst>
                  <a:glow>
                    <a:srgbClr val="000000"/>
                  </a:glow>
                  <a:outerShdw sx="0" sy="0">
                    <a:srgbClr val="000000"/>
                  </a:outerShdw>
                  <a:reflection stA="0" endPos="0" fadeDir="0" sx="0" sy="0"/>
                </a:effectLst>
                <a:ea typeface="Calibri" panose="020F0502020204030204" pitchFamily="34" charset="0"/>
                <a:cs typeface="Times New Roman" panose="02020603050405020304" pitchFamily="18" charset="0"/>
              </a:rPr>
              <a:t>24 mln zł</a:t>
            </a:r>
            <a:r>
              <a:rPr lang="pl-PL" sz="2000" kern="0" dirty="0">
                <a:effectLst>
                  <a:glow>
                    <a:srgbClr val="000000"/>
                  </a:glow>
                  <a:outerShdw sx="0" sy="0">
                    <a:srgbClr val="000000"/>
                  </a:outerShdw>
                  <a:reflection stA="0" endPos="0" fadeDir="0" sx="0" sy="0"/>
                </a:effectLst>
                <a:ea typeface="Calibri" panose="020F0502020204030204" pitchFamily="34" charset="0"/>
                <a:cs typeface="Times New Roman" panose="02020603050405020304" pitchFamily="18" charset="0"/>
              </a:rPr>
              <a:t>, z czego </a:t>
            </a:r>
            <a:r>
              <a:rPr lang="pl-PL" sz="2000" b="1" kern="0" dirty="0">
                <a:effectLst>
                  <a:glow>
                    <a:srgbClr val="000000"/>
                  </a:glow>
                  <a:outerShdw sx="0" sy="0">
                    <a:srgbClr val="000000"/>
                  </a:outerShdw>
                  <a:reflection stA="0" endPos="0" fadeDir="0" sx="0" sy="0"/>
                </a:effectLst>
                <a:ea typeface="Calibri" panose="020F0502020204030204" pitchFamily="34" charset="0"/>
                <a:cs typeface="Times New Roman" panose="02020603050405020304" pitchFamily="18" charset="0"/>
              </a:rPr>
              <a:t>20 mln zł </a:t>
            </a:r>
            <a:r>
              <a:rPr lang="pl-PL" sz="2000" kern="0" dirty="0">
                <a:effectLst>
                  <a:glow>
                    <a:srgbClr val="000000"/>
                  </a:glow>
                  <a:outerShdw sx="0" sy="0">
                    <a:srgbClr val="000000"/>
                  </a:outerShdw>
                  <a:reflection stA="0" endPos="0" fadeDir="0" sx="0" sy="0"/>
                </a:effectLst>
                <a:ea typeface="Calibri" panose="020F0502020204030204" pitchFamily="34" charset="0"/>
                <a:cs typeface="Times New Roman" panose="02020603050405020304" pitchFamily="18" charset="0"/>
              </a:rPr>
              <a:t>ze środków Funduszu Pracy (Instrument 1   i Instrument 2) oraz </a:t>
            </a:r>
            <a:r>
              <a:rPr lang="pl-PL" sz="2000" b="1" kern="0" dirty="0">
                <a:effectLst>
                  <a:glow>
                    <a:srgbClr val="000000"/>
                  </a:glow>
                  <a:outerShdw sx="0" sy="0">
                    <a:srgbClr val="000000"/>
                  </a:outerShdw>
                  <a:reflection stA="0" endPos="0" fadeDir="0" sx="0" sy="0"/>
                </a:effectLst>
                <a:ea typeface="Calibri" panose="020F0502020204030204" pitchFamily="34" charset="0"/>
                <a:cs typeface="Times New Roman" panose="02020603050405020304" pitchFamily="18" charset="0"/>
              </a:rPr>
              <a:t>4 mln zł </a:t>
            </a:r>
            <a:r>
              <a:rPr lang="pl-PL" sz="2000" kern="0" dirty="0">
                <a:effectLst>
                  <a:glow>
                    <a:srgbClr val="000000"/>
                  </a:glow>
                  <a:outerShdw sx="0" sy="0">
                    <a:srgbClr val="000000"/>
                  </a:outerShdw>
                  <a:reflection stA="0" endPos="0" fadeDir="0" sx="0" sy="0"/>
                </a:effectLst>
                <a:ea typeface="Calibri" panose="020F0502020204030204" pitchFamily="34" charset="0"/>
                <a:cs typeface="Times New Roman" panose="02020603050405020304" pitchFamily="18" charset="0"/>
              </a:rPr>
              <a:t>Funduszu Solidarnościowego (Instrument 4 - Wsparcie reintegracji).</a:t>
            </a:r>
          </a:p>
          <a:p>
            <a:pPr lvl="0"/>
            <a:br>
              <a:rPr lang="pl-PL" sz="2000" kern="0" dirty="0">
                <a:effectLst>
                  <a:glow>
                    <a:srgbClr val="000000"/>
                  </a:glow>
                  <a:outerShdw sx="0" sy="0">
                    <a:srgbClr val="000000"/>
                  </a:outerShdw>
                  <a:reflection stA="0" endPos="0" fadeDir="0" sx="0" sy="0"/>
                </a:effectLst>
                <a:cs typeface="Times New Roman" panose="02020603050405020304" pitchFamily="18" charset="0"/>
              </a:rPr>
            </a:br>
            <a:r>
              <a:rPr lang="pl-PL" sz="2000" dirty="0"/>
              <a:t>Podział środków pomiędzy rodzajami wsparcia w Programie wygląda następująco: 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pl-PL" sz="2000" dirty="0"/>
              <a:t>Wsparcie zatrudnienia i wsparcie bieżące (Instrument 1) - 11 mln zł;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pl-PL" sz="2000" dirty="0"/>
              <a:t>Wsparcie PS w realizowaniu usług społecznych i wsparcie bieżące (Instrument 2) – 8,5 mln zł;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pl-PL" sz="2000" dirty="0"/>
              <a:t>Wsparcie reintegracji (Instrument 3) – 3,9 mln zł.</a:t>
            </a:r>
          </a:p>
          <a:p>
            <a:pPr lvl="0" algn="just" fontAlgn="base">
              <a:lnSpc>
                <a:spcPct val="115000"/>
              </a:lnSpc>
              <a:spcAft>
                <a:spcPts val="600"/>
              </a:spcAft>
            </a:pPr>
            <a:endParaRPr lang="pl-PL" sz="2000" kern="0" dirty="0">
              <a:effectLst>
                <a:glow>
                  <a:srgbClr val="000000"/>
                </a:glow>
                <a:outerShdw sx="0" sy="0">
                  <a:srgbClr val="000000"/>
                </a:outerShdw>
                <a:reflection stA="0" endPos="0" fadeDir="0" sx="0" sy="0"/>
              </a:effectLst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spcAft>
                <a:spcPts val="600"/>
              </a:spcAft>
            </a:pPr>
            <a:r>
              <a:rPr lang="pl-PL" sz="2000" dirty="0"/>
              <a:t>Koszt obsługi Programu, ustalony zgodnie z art. 31 ustawy o ekonomii społecznej, wynosi 2,5% środków przeznaczonych na jego realizację.</a:t>
            </a:r>
          </a:p>
          <a:p>
            <a:pPr algn="just">
              <a:spcAft>
                <a:spcPts val="600"/>
              </a:spcAft>
            </a:pPr>
            <a:endParaRPr lang="pl-PL" sz="3200" b="1" i="1" dirty="0"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7" name="Obraz 16">
            <a:extLst>
              <a:ext uri="{FF2B5EF4-FFF2-40B4-BE49-F238E27FC236}">
                <a16:creationId xmlns:a16="http://schemas.microsoft.com/office/drawing/2014/main" id="{FDE8723F-E05F-479E-9C5C-392D1D0EFD86}"/>
              </a:ext>
            </a:extLst>
          </p:cNvPr>
          <p:cNvPicPr/>
          <p:nvPr/>
        </p:nvPicPr>
        <p:blipFill rotWithShape="1">
          <a:blip r:embed="rId3"/>
          <a:srcRect l="-1" t="10522" r="2823" b="19948"/>
          <a:stretch/>
        </p:blipFill>
        <p:spPr bwMode="auto">
          <a:xfrm>
            <a:off x="1035842" y="5748413"/>
            <a:ext cx="10120313" cy="1018727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4268385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rostokąt 2"/>
          <p:cNvSpPr/>
          <p:nvPr/>
        </p:nvSpPr>
        <p:spPr>
          <a:xfrm>
            <a:off x="0" y="625227"/>
            <a:ext cx="12191999" cy="369332"/>
          </a:xfrm>
          <a:prstGeom prst="rect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kumimoji="0" lang="pl-PL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PROGRAM „WARTO BYĆ PRZEDSIĘBIORSTWEM SPOŁECZNYM!” NA LATA 2026-2028.</a:t>
            </a:r>
          </a:p>
        </p:txBody>
      </p:sp>
      <p:sp>
        <p:nvSpPr>
          <p:cNvPr id="2" name="pole tekstowe 1">
            <a:extLst>
              <a:ext uri="{FF2B5EF4-FFF2-40B4-BE49-F238E27FC236}">
                <a16:creationId xmlns:a16="http://schemas.microsoft.com/office/drawing/2014/main" id="{B24075BD-4B26-48D5-BAEE-E788498F9DD1}"/>
              </a:ext>
            </a:extLst>
          </p:cNvPr>
          <p:cNvSpPr txBox="1"/>
          <p:nvPr/>
        </p:nvSpPr>
        <p:spPr>
          <a:xfrm>
            <a:off x="564505" y="1173564"/>
            <a:ext cx="10914322" cy="5668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base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  <a:buClr>
                <a:srgbClr val="000000"/>
              </a:buClr>
            </a:pPr>
            <a:r>
              <a:rPr lang="pl-PL" b="1" dirty="0">
                <a:solidFill>
                  <a:schemeClr val="accent1">
                    <a:lumMod val="7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PROCEDURA ZAWIERANIA UMÓW W EDYCJI 2026 PROGRAMU</a:t>
            </a:r>
          </a:p>
          <a:p>
            <a:pPr marL="285750" indent="-285750" algn="just" fontAlgn="base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  <a:buClr>
                <a:srgbClr val="000000"/>
              </a:buClr>
              <a:buFont typeface="Wingdings" panose="05000000000000000000" pitchFamily="2" charset="2"/>
              <a:buChar char="Ø"/>
            </a:pPr>
            <a:r>
              <a:rPr lang="pl-PL" sz="1600" dirty="0"/>
              <a:t>Wsparcie finansowe w ramach Programu udzielane jest na podstawie Umowy.</a:t>
            </a:r>
          </a:p>
          <a:p>
            <a:pPr marL="285750" indent="-285750" algn="just" fontAlgn="base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  <a:buClr>
                <a:srgbClr val="000000"/>
              </a:buClr>
              <a:buFont typeface="Wingdings" panose="05000000000000000000" pitchFamily="2" charset="2"/>
              <a:buChar char="Ø"/>
            </a:pPr>
            <a:r>
              <a:rPr lang="pl-PL" sz="1600" dirty="0"/>
              <a:t>Umowa wraz z wymaganymi dokumentami powinna zostać przesłana do Departamentu Ekonomii Społecznej na adres: ul. Nowogrodzka 1/3/5, 00-513 Warszawa lub złożona osobiście w Kancelarii Ministerstwa </a:t>
            </a:r>
            <a:r>
              <a:rPr lang="pl-PL" sz="1600" dirty="0">
                <a:solidFill>
                  <a:srgbClr val="FF0000"/>
                </a:solidFill>
              </a:rPr>
              <a:t>(na kopercie należy napisać NR UMOWY!)</a:t>
            </a:r>
            <a:r>
              <a:rPr lang="pl-PL" sz="1600" dirty="0"/>
              <a:t>.</a:t>
            </a:r>
          </a:p>
          <a:p>
            <a:pPr marL="285750" indent="-285750" fontAlgn="base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  <a:buClr>
                <a:srgbClr val="000000"/>
              </a:buClr>
              <a:buFont typeface="Wingdings" panose="05000000000000000000" pitchFamily="2" charset="2"/>
              <a:buChar char="Ø"/>
            </a:pPr>
            <a:r>
              <a:rPr lang="pl-PL" sz="1600" dirty="0"/>
              <a:t>Zleceniobiorca będący stroną Umowy zobowiązuje się do ponoszenia wydatków związanych z przedmiotem Umowy w ramach Programu </a:t>
            </a:r>
            <a:r>
              <a:rPr lang="pl-PL" sz="1600" b="1" dirty="0"/>
              <a:t>za pośrednictwem rachunków bankowych wyodrębnionych dla środków każdego z funduszy</a:t>
            </a:r>
            <a:r>
              <a:rPr lang="pl-PL" sz="1600" dirty="0"/>
              <a:t> (FP i FS)</a:t>
            </a:r>
            <a:r>
              <a:rPr lang="pl-PL" sz="1600" dirty="0">
                <a:solidFill>
                  <a:srgbClr val="FF0000"/>
                </a:solidFill>
              </a:rPr>
              <a:t>(w umowie należy wpisać wyodrębniony nr konta – SUBKONTO!, nie konto główne podmiotu).  	</a:t>
            </a:r>
            <a:br>
              <a:rPr lang="pl-PL" sz="1600" dirty="0">
                <a:solidFill>
                  <a:srgbClr val="FF0000"/>
                </a:solidFill>
              </a:rPr>
            </a:br>
            <a:r>
              <a:rPr lang="pl-PL" sz="1600" b="1" dirty="0"/>
              <a:t>PS zobowiązany jest do wyodrębnienia nowego rachunku bankowego (subkonta).</a:t>
            </a:r>
            <a:r>
              <a:rPr lang="pl-PL" sz="1600" dirty="0"/>
              <a:t> </a:t>
            </a:r>
            <a:r>
              <a:rPr lang="pl-PL" sz="1600" b="1" dirty="0"/>
              <a:t>W przypadku braku wyodrębnienia rachunku bankowego (subkonta) dla środków z Programu, Zleceniobiorca zobowiązany jest do zwrotu przyznanego wsparcia w całości.</a:t>
            </a:r>
            <a:endParaRPr lang="pl-PL" sz="1600" dirty="0">
              <a:solidFill>
                <a:srgbClr val="FF0000"/>
              </a:solidFill>
            </a:endParaRPr>
          </a:p>
          <a:p>
            <a:pPr marL="285750" indent="-285750" algn="just" fontAlgn="base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  <a:buClr>
                <a:srgbClr val="000000"/>
              </a:buClr>
              <a:buFont typeface="Wingdings" panose="05000000000000000000" pitchFamily="2" charset="2"/>
              <a:buChar char="Ø"/>
            </a:pPr>
            <a:r>
              <a:rPr lang="pl-PL" sz="1600" dirty="0">
                <a:solidFill>
                  <a:srgbClr val="FF0000"/>
                </a:solidFill>
              </a:rPr>
              <a:t> </a:t>
            </a:r>
            <a:r>
              <a:rPr lang="pl-PL" sz="1600" dirty="0"/>
              <a:t>Po przekazaniu Umowy do Ministerstwa podlega ona procedurze weryfikacji przez komórki właściwe ze względu na obsługę merytoryczną oraz finansową, a po uzyskaniu ich akceptacji Umowa zostaje przedłożona do podpisu Ministrowi lub osobie przez niego upoważnionej</a:t>
            </a:r>
            <a:r>
              <a:rPr lang="pl-PL" dirty="0"/>
              <a:t>.</a:t>
            </a:r>
          </a:p>
          <a:p>
            <a:pPr marL="285750" indent="-285750" fontAlgn="base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  <a:buClr>
                <a:srgbClr val="000000"/>
              </a:buClr>
              <a:buFont typeface="Wingdings" panose="05000000000000000000" pitchFamily="2" charset="2"/>
              <a:buChar char="Ø"/>
            </a:pPr>
            <a:endParaRPr lang="pl-PL" dirty="0">
              <a:solidFill>
                <a:srgbClr val="FF0000"/>
              </a:solidFill>
            </a:endParaRPr>
          </a:p>
          <a:p>
            <a:pPr marL="285750" indent="-285750" fontAlgn="base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  <a:buClr>
                <a:srgbClr val="000000"/>
              </a:buClr>
              <a:buFont typeface="Wingdings" panose="05000000000000000000" pitchFamily="2" charset="2"/>
              <a:buChar char="Ø"/>
            </a:pPr>
            <a:endParaRPr lang="pl-PL" dirty="0">
              <a:solidFill>
                <a:schemeClr val="accent1">
                  <a:lumMod val="75000"/>
                </a:schemeClr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4" name="Obraz 13">
            <a:extLst>
              <a:ext uri="{FF2B5EF4-FFF2-40B4-BE49-F238E27FC236}">
                <a16:creationId xmlns:a16="http://schemas.microsoft.com/office/drawing/2014/main" id="{62278A66-E1C2-43B4-96D7-ADC805632382}"/>
              </a:ext>
            </a:extLst>
          </p:cNvPr>
          <p:cNvPicPr/>
          <p:nvPr/>
        </p:nvPicPr>
        <p:blipFill rotWithShape="1">
          <a:blip r:embed="rId3"/>
          <a:srcRect l="-1" t="10522" r="2823" b="19948"/>
          <a:stretch/>
        </p:blipFill>
        <p:spPr bwMode="auto">
          <a:xfrm>
            <a:off x="1035842" y="5839273"/>
            <a:ext cx="10120313" cy="1018727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5119455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rostokąt 2"/>
          <p:cNvSpPr/>
          <p:nvPr/>
        </p:nvSpPr>
        <p:spPr>
          <a:xfrm>
            <a:off x="0" y="625227"/>
            <a:ext cx="12191999" cy="369332"/>
          </a:xfrm>
          <a:prstGeom prst="rect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kumimoji="0" lang="pl-PL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PROGRAM „WARTO BYĆ PRZEDSIĘBIORSTWEM SPOŁECZNYM!” NA LATA 2026-2028.</a:t>
            </a:r>
          </a:p>
        </p:txBody>
      </p:sp>
      <p:sp>
        <p:nvSpPr>
          <p:cNvPr id="2" name="pole tekstowe 1">
            <a:extLst>
              <a:ext uri="{FF2B5EF4-FFF2-40B4-BE49-F238E27FC236}">
                <a16:creationId xmlns:a16="http://schemas.microsoft.com/office/drawing/2014/main" id="{B24075BD-4B26-48D5-BAEE-E788498F9DD1}"/>
              </a:ext>
            </a:extLst>
          </p:cNvPr>
          <p:cNvSpPr txBox="1"/>
          <p:nvPr/>
        </p:nvSpPr>
        <p:spPr>
          <a:xfrm>
            <a:off x="381740" y="1173564"/>
            <a:ext cx="11097087" cy="49287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base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  <a:buClr>
                <a:srgbClr val="000000"/>
              </a:buClr>
            </a:pPr>
            <a:r>
              <a:rPr lang="pl-PL" b="1" dirty="0">
                <a:solidFill>
                  <a:schemeClr val="accent1">
                    <a:lumMod val="7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PROCEDURA ZAWIERANIA UMÓW W EDYCJI 2026 PROGRAMU</a:t>
            </a:r>
          </a:p>
          <a:p>
            <a:pPr lvl="0"/>
            <a:r>
              <a:rPr lang="pl-PL" sz="1400" b="1" dirty="0"/>
              <a:t>Umowa o wsparcie może nie zostać zawarta z Wnioskodawcą, jeżeli: </a:t>
            </a:r>
          </a:p>
          <a:p>
            <a:pPr marL="342900" lvl="0" indent="-342900">
              <a:buFont typeface="+mj-lt"/>
              <a:buAutoNum type="alphaLcParenR"/>
            </a:pPr>
            <a:r>
              <a:rPr lang="pl-PL" sz="1400" dirty="0"/>
              <a:t>w zakresie programów Ministra wobec Wnioskodawcy toczy się postępowanie administracyjne lub sądowe w sprawie zwrotu dotacji wykorzystanej niezgodnie z przeznaczeniem, pobranej nienależnie lub w nadmiernej wysokości,</a:t>
            </a:r>
          </a:p>
          <a:p>
            <a:pPr marL="342900" lvl="0" indent="-342900">
              <a:buFont typeface="+mj-lt"/>
              <a:buAutoNum type="alphaLcParenR"/>
            </a:pPr>
            <a:r>
              <a:rPr lang="pl-PL" sz="1400" dirty="0"/>
              <a:t>w zakresie programów Ministra wobec Wnioskodawcy została wydana ostateczna decyzja administracyjna w sprawie zwrotu dotacji wykorzystanej niezgodnie z przeznaczeniem, pobranej nienależnie lub w nadmiernej wysokości i nie została uregulowana stwierdzona w tej decyzji zaległość podatkowa, </a:t>
            </a:r>
          </a:p>
          <a:p>
            <a:pPr marL="342900" lvl="0" indent="-342900">
              <a:buFont typeface="+mj-lt"/>
              <a:buAutoNum type="alphaLcParenR"/>
            </a:pPr>
            <a:r>
              <a:rPr lang="pl-PL" sz="1400" dirty="0"/>
              <a:t>w zakresie programów Ministra wobec Wnioskodawcy zostało wydane prawomocne orzeczenie sądu administracyjnego utrzymujące zaskarżoną decyzję administracyjną,</a:t>
            </a:r>
          </a:p>
          <a:p>
            <a:pPr marL="342900" lvl="0" indent="-342900">
              <a:buFont typeface="+mj-lt"/>
              <a:buAutoNum type="alphaLcParenR"/>
            </a:pPr>
            <a:r>
              <a:rPr lang="pl-PL" sz="1400" dirty="0"/>
              <a:t>w zakresie programów Ministra toczy się postępowanie egzekucyjne przeciwko Wnioskodawcy, co mogłoby spowodować zajęcie dotacji na poczet zobowiązań Wnioskodawcy,</a:t>
            </a:r>
          </a:p>
          <a:p>
            <a:pPr marL="342900" lvl="0" indent="-342900">
              <a:buFont typeface="+mj-lt"/>
              <a:buAutoNum type="alphaLcParenR"/>
            </a:pPr>
            <a:r>
              <a:rPr lang="pl-PL" sz="1400" dirty="0"/>
              <a:t>Wnioskodawca, który jest fundacją nadzorowaną przez ministra właściwego ds. zabezpieczenia społecznego, nie złożył sprawozdania z działalności za ostatni rok sprawozdawczy,</a:t>
            </a:r>
          </a:p>
          <a:p>
            <a:pPr marL="342900" lvl="0" indent="-342900">
              <a:buFont typeface="+mj-lt"/>
              <a:buAutoNum type="alphaLcParenR"/>
            </a:pPr>
            <a:r>
              <a:rPr lang="pl-PL" sz="1400" dirty="0"/>
              <a:t>stwierdzono, że oświadczenia Wnioskodawcy są niezgodne ze stanem faktycznym,</a:t>
            </a:r>
          </a:p>
          <a:p>
            <a:pPr marL="342900" lvl="0" indent="-342900">
              <a:buFont typeface="+mj-lt"/>
              <a:buAutoNum type="alphaLcParenR"/>
            </a:pPr>
            <a:r>
              <a:rPr lang="pl-PL" sz="1400" dirty="0"/>
              <a:t>wypłata środków w ramach wsparcia z Programu skutkowałaby przekroczeniem dopuszczalnego progu pomocy </a:t>
            </a:r>
            <a:r>
              <a:rPr lang="pl-PL" sz="1400" i="1" dirty="0"/>
              <a:t>de minimis</a:t>
            </a:r>
            <a:r>
              <a:rPr lang="pl-PL" sz="1400" dirty="0"/>
              <a:t> lub wartość tej pomocy została przekroczona,</a:t>
            </a:r>
          </a:p>
          <a:p>
            <a:pPr marL="342900" lvl="0" indent="-342900">
              <a:buFont typeface="+mj-lt"/>
              <a:buAutoNum type="alphaLcParenR"/>
            </a:pPr>
            <a:r>
              <a:rPr lang="pl-PL" sz="1400" dirty="0"/>
              <a:t>Wnioskodawca zarejestrowany w KRS, zakłada realizację wsparcia przez oddział terenowy, którego istnienie nie jest potwierdzone przez odpowiedni wpis w KRS lub innym dokumencie organizacyjnym.</a:t>
            </a:r>
          </a:p>
          <a:p>
            <a:pPr algn="ctr" fontAlgn="base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  <a:buClr>
                <a:srgbClr val="000000"/>
              </a:buClr>
            </a:pPr>
            <a:r>
              <a:rPr lang="pl-PL" sz="1400" u="sng" dirty="0">
                <a:solidFill>
                  <a:srgbClr val="FF0000"/>
                </a:solidFill>
              </a:rPr>
              <a:t>Weryfikacja Wnioskodawców w zakresie ww. punktów</a:t>
            </a:r>
          </a:p>
          <a:p>
            <a:pPr marL="285750" indent="-285750" fontAlgn="base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  <a:buClr>
                <a:srgbClr val="000000"/>
              </a:buClr>
              <a:buFont typeface="Wingdings" panose="05000000000000000000" pitchFamily="2" charset="2"/>
              <a:buChar char="Ø"/>
            </a:pPr>
            <a:endParaRPr lang="pl-PL" dirty="0">
              <a:solidFill>
                <a:schemeClr val="accent1">
                  <a:lumMod val="75000"/>
                </a:schemeClr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4" name="Obraz 13">
            <a:extLst>
              <a:ext uri="{FF2B5EF4-FFF2-40B4-BE49-F238E27FC236}">
                <a16:creationId xmlns:a16="http://schemas.microsoft.com/office/drawing/2014/main" id="{4CC0A6D9-A79C-4117-9A47-2BBFE3DA6AE6}"/>
              </a:ext>
            </a:extLst>
          </p:cNvPr>
          <p:cNvPicPr/>
          <p:nvPr/>
        </p:nvPicPr>
        <p:blipFill rotWithShape="1">
          <a:blip r:embed="rId3"/>
          <a:srcRect l="-1" t="10522" r="2823" b="19948"/>
          <a:stretch/>
        </p:blipFill>
        <p:spPr bwMode="auto">
          <a:xfrm>
            <a:off x="961509" y="5839273"/>
            <a:ext cx="10120313" cy="1018727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8241062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rostokąt 2"/>
          <p:cNvSpPr/>
          <p:nvPr/>
        </p:nvSpPr>
        <p:spPr>
          <a:xfrm>
            <a:off x="0" y="625227"/>
            <a:ext cx="12191999" cy="369332"/>
          </a:xfrm>
          <a:prstGeom prst="rect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kumimoji="0" lang="pl-PL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PROGRAM „WARTO BYĆ PRZEDSIĘBIORSTWEM SPOŁECZNYM!” NA LATA 2026-2028.</a:t>
            </a:r>
          </a:p>
        </p:txBody>
      </p:sp>
      <p:sp>
        <p:nvSpPr>
          <p:cNvPr id="2" name="pole tekstowe 1">
            <a:extLst>
              <a:ext uri="{FF2B5EF4-FFF2-40B4-BE49-F238E27FC236}">
                <a16:creationId xmlns:a16="http://schemas.microsoft.com/office/drawing/2014/main" id="{B24075BD-4B26-48D5-BAEE-E788498F9DD1}"/>
              </a:ext>
            </a:extLst>
          </p:cNvPr>
          <p:cNvSpPr txBox="1"/>
          <p:nvPr/>
        </p:nvSpPr>
        <p:spPr>
          <a:xfrm>
            <a:off x="564505" y="1173564"/>
            <a:ext cx="10914322" cy="40580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base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  <a:buClr>
                <a:srgbClr val="000000"/>
              </a:buClr>
            </a:pPr>
            <a:r>
              <a:rPr lang="pl-PL" b="1" dirty="0">
                <a:solidFill>
                  <a:schemeClr val="accent1">
                    <a:lumMod val="7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PROCEDURA ZAWIERANIA UMÓW W EDYCJI 2026 PROGRAMU</a:t>
            </a:r>
          </a:p>
          <a:p>
            <a:pPr algn="ctr"/>
            <a:r>
              <a:rPr lang="pl-PL" b="1" dirty="0"/>
              <a:t>CHECK-LISTA DO UMÓW  </a:t>
            </a:r>
            <a:endParaRPr lang="pl-PL" dirty="0"/>
          </a:p>
          <a:p>
            <a:br>
              <a:rPr lang="pl-PL" b="1" u="sng" dirty="0">
                <a:solidFill>
                  <a:srgbClr val="FF0000"/>
                </a:solidFill>
              </a:rPr>
            </a:br>
            <a:r>
              <a:rPr lang="pl-PL" b="1" u="sng" dirty="0">
                <a:solidFill>
                  <a:srgbClr val="FF0000"/>
                </a:solidFill>
              </a:rPr>
              <a:t>W umowach i załącznikach do umowy podpisy muszą być czytelne (imię i nazwisko) nawet jak jest</a:t>
            </a:r>
            <a:r>
              <a:rPr lang="pl-PL" b="1" dirty="0">
                <a:solidFill>
                  <a:srgbClr val="FF0000"/>
                </a:solidFill>
              </a:rPr>
              <a:t> </a:t>
            </a:r>
            <a:r>
              <a:rPr lang="pl-PL" b="1" u="sng" dirty="0">
                <a:solidFill>
                  <a:srgbClr val="FF0000"/>
                </a:solidFill>
              </a:rPr>
              <a:t>pieczątka!!!</a:t>
            </a:r>
            <a:r>
              <a:rPr lang="pl-PL" b="1" dirty="0"/>
              <a:t> </a:t>
            </a:r>
            <a:endParaRPr lang="pl-PL" dirty="0"/>
          </a:p>
          <a:p>
            <a:r>
              <a:rPr lang="pl-PL" b="1" dirty="0"/>
              <a:t> </a:t>
            </a:r>
            <a:endParaRPr lang="pl-PL" dirty="0"/>
          </a:p>
          <a:p>
            <a:pPr lvl="0"/>
            <a:r>
              <a:rPr lang="pl-PL" b="1" dirty="0"/>
              <a:t>Wnioskodawca przesyła:</a:t>
            </a:r>
          </a:p>
          <a:p>
            <a:pPr lvl="0"/>
            <a:r>
              <a:rPr lang="pl-PL" b="1" dirty="0"/>
              <a:t>1) UMOWĘ</a:t>
            </a:r>
            <a:r>
              <a:rPr lang="pl-PL" dirty="0"/>
              <a:t> – </a:t>
            </a:r>
            <a:r>
              <a:rPr lang="pl-PL" u="sng" dirty="0"/>
              <a:t>2 egzemplarze</a:t>
            </a:r>
            <a:r>
              <a:rPr lang="pl-PL" dirty="0"/>
              <a:t> z podpisem osoby/osób uprawnionej/ych do reprezentowania Wnioskodawcy </a:t>
            </a:r>
            <a:r>
              <a:rPr lang="pl-PL" dirty="0">
                <a:solidFill>
                  <a:srgbClr val="FF0000"/>
                </a:solidFill>
              </a:rPr>
              <a:t>(bez wpisanej daty zawarcia umowy, umowy podpisują Państwo w miejscu ZLECENIOBIORCA!!!)</a:t>
            </a:r>
            <a:r>
              <a:rPr lang="pl-PL" dirty="0"/>
              <a:t>; 	</a:t>
            </a:r>
            <a:br>
              <a:rPr lang="pl-PL" dirty="0"/>
            </a:br>
            <a:endParaRPr lang="pl-PL" dirty="0"/>
          </a:p>
          <a:p>
            <a:pPr lvl="0"/>
            <a:r>
              <a:rPr lang="pl-PL" b="1" dirty="0"/>
              <a:t>2)ZAŁĄCZNIKI DO UMOWY</a:t>
            </a:r>
            <a:r>
              <a:rPr lang="pl-PL" dirty="0"/>
              <a:t> </a:t>
            </a:r>
            <a:r>
              <a:rPr lang="pl-PL" b="1" dirty="0"/>
              <a:t>–</a:t>
            </a:r>
            <a:r>
              <a:rPr lang="pl-PL" dirty="0"/>
              <a:t> </a:t>
            </a:r>
            <a:r>
              <a:rPr lang="pl-PL" u="sng" dirty="0"/>
              <a:t>po 2 egzemplarze</a:t>
            </a:r>
            <a:r>
              <a:rPr lang="pl-PL" dirty="0"/>
              <a:t> każdego załącznika z datą i podpisem osoby uprawnionej do reprezentowania Wnioskodawcy: </a:t>
            </a:r>
          </a:p>
          <a:p>
            <a:r>
              <a:rPr lang="pl-PL" dirty="0"/>
              <a:t> </a:t>
            </a:r>
          </a:p>
          <a:p>
            <a:pPr lvl="0"/>
            <a:br>
              <a:rPr lang="pl-PL" sz="1600" dirty="0"/>
            </a:br>
            <a:endParaRPr lang="pl-PL" dirty="0">
              <a:solidFill>
                <a:schemeClr val="accent1">
                  <a:lumMod val="75000"/>
                </a:schemeClr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4" name="Obraz 13">
            <a:extLst>
              <a:ext uri="{FF2B5EF4-FFF2-40B4-BE49-F238E27FC236}">
                <a16:creationId xmlns:a16="http://schemas.microsoft.com/office/drawing/2014/main" id="{8644E653-B306-420D-90C0-3438CE432254}"/>
              </a:ext>
            </a:extLst>
          </p:cNvPr>
          <p:cNvPicPr/>
          <p:nvPr/>
        </p:nvPicPr>
        <p:blipFill rotWithShape="1">
          <a:blip r:embed="rId3"/>
          <a:srcRect l="-1" t="10522" r="2823" b="19948"/>
          <a:stretch/>
        </p:blipFill>
        <p:spPr bwMode="auto">
          <a:xfrm>
            <a:off x="961509" y="5839273"/>
            <a:ext cx="10120313" cy="1018727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5801299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rostokąt 2"/>
          <p:cNvSpPr/>
          <p:nvPr/>
        </p:nvSpPr>
        <p:spPr>
          <a:xfrm>
            <a:off x="0" y="625227"/>
            <a:ext cx="12191999" cy="369332"/>
          </a:xfrm>
          <a:prstGeom prst="rect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kumimoji="0" lang="pl-PL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PROGRAM „WARTO BYĆ PRZEDSIĘBIORSTWEM SPOŁECZNYM!” NA LATA 2026-2028.</a:t>
            </a:r>
          </a:p>
        </p:txBody>
      </p:sp>
      <p:sp>
        <p:nvSpPr>
          <p:cNvPr id="2" name="pole tekstowe 1">
            <a:extLst>
              <a:ext uri="{FF2B5EF4-FFF2-40B4-BE49-F238E27FC236}">
                <a16:creationId xmlns:a16="http://schemas.microsoft.com/office/drawing/2014/main" id="{B24075BD-4B26-48D5-BAEE-E788498F9DD1}"/>
              </a:ext>
            </a:extLst>
          </p:cNvPr>
          <p:cNvSpPr txBox="1"/>
          <p:nvPr/>
        </p:nvSpPr>
        <p:spPr>
          <a:xfrm>
            <a:off x="564505" y="1173564"/>
            <a:ext cx="10914322" cy="60585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base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  <a:buClr>
                <a:srgbClr val="000000"/>
              </a:buClr>
            </a:pPr>
            <a:r>
              <a:rPr lang="pl-PL" b="1" dirty="0">
                <a:solidFill>
                  <a:schemeClr val="accent1">
                    <a:lumMod val="7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PROCEDURA ZAWIERANIA UMÓW W EDYCJI 2026 PROGRAMU</a:t>
            </a:r>
            <a:endParaRPr lang="pl-PL" b="1" dirty="0"/>
          </a:p>
          <a:p>
            <a:pPr algn="ctr"/>
            <a:r>
              <a:rPr lang="pl-PL" b="1" dirty="0"/>
              <a:t>ZAŁĄCZNIKI DO UMOWY</a:t>
            </a:r>
          </a:p>
          <a:p>
            <a:pPr algn="ctr"/>
            <a:endParaRPr lang="pl-PL" dirty="0"/>
          </a:p>
          <a:p>
            <a:pPr lvl="0"/>
            <a:r>
              <a:rPr lang="pl-PL" sz="1600" b="1" dirty="0"/>
              <a:t>Załącznik nr 1 – Wniosek złożony w ramach naboru w Programie z oświadczeniami do wniosku</a:t>
            </a:r>
            <a:r>
              <a:rPr lang="pl-PL" sz="1600" dirty="0"/>
              <a:t>. 	</a:t>
            </a:r>
            <a:br>
              <a:rPr lang="pl-PL" sz="1600" dirty="0"/>
            </a:br>
            <a:r>
              <a:rPr lang="pl-PL" sz="1600" dirty="0"/>
              <a:t>2 egzemplarze wniosku i 2 egzemplarze  oświadczeń złożonych razem z wnioskiem (2 oświadczenia) - powinny zawierać podpis/y i datę złożenia wniosku w Generatorze.	</a:t>
            </a:r>
            <a:br>
              <a:rPr lang="pl-PL" sz="1600" dirty="0"/>
            </a:br>
            <a:endParaRPr lang="pl-PL" sz="1600" dirty="0"/>
          </a:p>
          <a:p>
            <a:pPr lvl="0"/>
            <a:r>
              <a:rPr lang="pl-PL" sz="1600" b="1" dirty="0"/>
              <a:t>Załącznik nr 2 - Kopia aktualnego wyciągu z właściwego rejestru lub ewidencji/pobrany samodzielnie wydruk komputerowy aktualnych informacji o podmiocie wpisanym do Krajowego Rejestru Sądowego.</a:t>
            </a:r>
            <a:r>
              <a:rPr lang="pl-PL" sz="1600" dirty="0"/>
              <a:t>  	 </a:t>
            </a:r>
            <a:br>
              <a:rPr lang="pl-PL" sz="1600" dirty="0"/>
            </a:br>
            <a:r>
              <a:rPr lang="pl-PL" sz="1600" dirty="0"/>
              <a:t>2 egzemplarze kopi aktualnego odpisu z rejestru lub ewidencji potwierdzającej status prawny Wnioskodawcy i umocowanie osób reprezentujących lub innego dokumentu potwierdzającego status prawny Wnioskodawcy (dotyczy m.in. spółek non profit, organizacji kościelnych).</a:t>
            </a:r>
            <a:br>
              <a:rPr lang="pl-PL" sz="1600" b="1" dirty="0"/>
            </a:br>
            <a:r>
              <a:rPr lang="pl-PL" sz="1600" dirty="0"/>
              <a:t>*Jeśli organizacja jest sp. z o.o. non profit musi załączyć również umowę spółki, jeśli organizacja kościelna to statut lub inny dokument potwierdzający działalność społeczną – </a:t>
            </a:r>
            <a:r>
              <a:rPr lang="pl-PL" sz="1600" u="sng" dirty="0"/>
              <a:t>dokumenty powinny zawierać podpis/y  za zgodność i datę aktualną.</a:t>
            </a:r>
            <a:endParaRPr lang="pl-PL" sz="1600" dirty="0"/>
          </a:p>
          <a:p>
            <a:r>
              <a:rPr lang="pl-PL" sz="1600" dirty="0"/>
              <a:t> </a:t>
            </a:r>
          </a:p>
          <a:p>
            <a:pPr lvl="0"/>
            <a:r>
              <a:rPr lang="pl-PL" sz="1600" b="1" dirty="0"/>
              <a:t>Załącznik nr 3 - Zaktualizowany plan i harmonogram realizacji działań w ramach wsparcia z Programu.</a:t>
            </a:r>
            <a:r>
              <a:rPr lang="pl-PL" sz="1600" dirty="0"/>
              <a:t> 2 egzemplarze - jest załącznikiem do umowy. </a:t>
            </a:r>
          </a:p>
          <a:p>
            <a:br>
              <a:rPr lang="pl-PL" sz="1600" dirty="0"/>
            </a:br>
            <a:endParaRPr lang="pl-PL" sz="1600" dirty="0"/>
          </a:p>
          <a:p>
            <a:r>
              <a:rPr lang="pl-PL" dirty="0"/>
              <a:t> </a:t>
            </a:r>
          </a:p>
          <a:p>
            <a:r>
              <a:rPr lang="pl-PL" dirty="0"/>
              <a:t> </a:t>
            </a:r>
            <a:r>
              <a:rPr lang="pl-PL" b="1" dirty="0"/>
              <a:t> </a:t>
            </a:r>
            <a:endParaRPr lang="pl-PL" dirty="0"/>
          </a:p>
          <a:p>
            <a:pPr lvl="0"/>
            <a:br>
              <a:rPr lang="pl-PL" sz="1600" dirty="0"/>
            </a:br>
            <a:endParaRPr lang="pl-PL" dirty="0">
              <a:solidFill>
                <a:schemeClr val="accent1">
                  <a:lumMod val="75000"/>
                </a:schemeClr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4" name="Obraz 13">
            <a:extLst>
              <a:ext uri="{FF2B5EF4-FFF2-40B4-BE49-F238E27FC236}">
                <a16:creationId xmlns:a16="http://schemas.microsoft.com/office/drawing/2014/main" id="{040FCFB7-ABF1-4FEB-B9A8-5049B9717206}"/>
              </a:ext>
            </a:extLst>
          </p:cNvPr>
          <p:cNvPicPr/>
          <p:nvPr/>
        </p:nvPicPr>
        <p:blipFill rotWithShape="1">
          <a:blip r:embed="rId3"/>
          <a:srcRect l="-1" t="10522" r="2823" b="19948"/>
          <a:stretch/>
        </p:blipFill>
        <p:spPr bwMode="auto">
          <a:xfrm>
            <a:off x="961509" y="5839273"/>
            <a:ext cx="10120313" cy="1018727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9622535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rostokąt 2"/>
          <p:cNvSpPr/>
          <p:nvPr/>
        </p:nvSpPr>
        <p:spPr>
          <a:xfrm>
            <a:off x="0" y="625227"/>
            <a:ext cx="12191999" cy="369332"/>
          </a:xfrm>
          <a:prstGeom prst="rect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kumimoji="0" lang="pl-PL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PROGRAM „WARTO BYĆ PRZEDSIĘBIORSTWEM SPOŁECZNYM!” NA LATA 2026-2028.</a:t>
            </a:r>
          </a:p>
        </p:txBody>
      </p:sp>
      <p:sp>
        <p:nvSpPr>
          <p:cNvPr id="2" name="pole tekstowe 1">
            <a:extLst>
              <a:ext uri="{FF2B5EF4-FFF2-40B4-BE49-F238E27FC236}">
                <a16:creationId xmlns:a16="http://schemas.microsoft.com/office/drawing/2014/main" id="{B24075BD-4B26-48D5-BAEE-E788498F9DD1}"/>
              </a:ext>
            </a:extLst>
          </p:cNvPr>
          <p:cNvSpPr txBox="1"/>
          <p:nvPr/>
        </p:nvSpPr>
        <p:spPr>
          <a:xfrm>
            <a:off x="564505" y="1173564"/>
            <a:ext cx="10914322" cy="51660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base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  <a:buClr>
                <a:srgbClr val="000000"/>
              </a:buClr>
            </a:pPr>
            <a:r>
              <a:rPr lang="pl-PL" b="1" dirty="0">
                <a:solidFill>
                  <a:schemeClr val="accent1">
                    <a:lumMod val="7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PROCEDURA ZAWIERANIA UMÓW W EDYCJI 2026 PROGRAMU</a:t>
            </a:r>
            <a:endParaRPr lang="pl-PL" b="1" dirty="0"/>
          </a:p>
          <a:p>
            <a:pPr lvl="0" algn="ctr"/>
            <a:endParaRPr lang="pl-PL" b="1" dirty="0"/>
          </a:p>
          <a:p>
            <a:pPr lvl="0" algn="ctr"/>
            <a:r>
              <a:rPr lang="pl-PL" b="1" dirty="0"/>
              <a:t>ZAŁĄCZNIKI DO UMOWY </a:t>
            </a:r>
            <a:br>
              <a:rPr lang="pl-PL" dirty="0"/>
            </a:br>
            <a:endParaRPr lang="pl-PL" dirty="0"/>
          </a:p>
          <a:p>
            <a:pPr lvl="0"/>
            <a:r>
              <a:rPr lang="pl-PL" b="1" dirty="0"/>
              <a:t>Załącznik nr 4 - Zaktualizowana kalkulacja przewidywanych kosztów realizacji działań w ramach wsparcia z Programu.</a:t>
            </a:r>
            <a:r>
              <a:rPr lang="pl-PL" dirty="0"/>
              <a:t> 2 egzemplarze - jest załącznikiem do umowy. </a:t>
            </a:r>
          </a:p>
          <a:p>
            <a:pPr lvl="0"/>
            <a:endParaRPr lang="pl-PL" b="1" u="sng" dirty="0"/>
          </a:p>
          <a:p>
            <a:pPr lvl="0"/>
            <a:r>
              <a:rPr lang="pl-PL" b="1" u="sng" dirty="0"/>
              <a:t>W przypadku wniosku B – wsparcie reintegracji</a:t>
            </a:r>
            <a:r>
              <a:rPr lang="pl-PL" b="1" dirty="0"/>
              <a:t>. Załącznik nr 5 - Zaktualizowane rezultaty realizacji działań w ramach wsparcia z Programu</a:t>
            </a:r>
            <a:r>
              <a:rPr lang="pl-PL" dirty="0"/>
              <a:t>. 2 egzemplarze - jest załącznikiem do umowy.  </a:t>
            </a:r>
          </a:p>
          <a:p>
            <a:r>
              <a:rPr lang="pl-PL" b="1" dirty="0"/>
              <a:t> </a:t>
            </a:r>
            <a:endParaRPr lang="pl-PL" dirty="0"/>
          </a:p>
          <a:p>
            <a:pPr lvl="0"/>
            <a:r>
              <a:rPr lang="pl-PL" b="1" dirty="0"/>
              <a:t>Załącznik nr 5/nr 6 w przypadku wniosków B: Klauzula informacyjna dotycząca przetwarzania danych osobowych przez Zleceniodawcę.</a:t>
            </a:r>
            <a:r>
              <a:rPr lang="pl-PL" dirty="0"/>
              <a:t> 2 egzemplarze - jest załącznikiem do umowy. </a:t>
            </a:r>
            <a:r>
              <a:rPr lang="pl-PL" u="sng" dirty="0"/>
              <a:t>Klauzula powinna zawierać podpis/y.</a:t>
            </a:r>
            <a:br>
              <a:rPr lang="pl-PL" u="sng" dirty="0"/>
            </a:br>
            <a:endParaRPr lang="pl-PL" dirty="0"/>
          </a:p>
          <a:p>
            <a:pPr algn="ctr"/>
            <a:endParaRPr lang="pl-PL" dirty="0"/>
          </a:p>
          <a:p>
            <a:r>
              <a:rPr lang="pl-PL" dirty="0"/>
              <a:t> </a:t>
            </a:r>
          </a:p>
          <a:p>
            <a:r>
              <a:rPr lang="pl-PL" dirty="0"/>
              <a:t> </a:t>
            </a:r>
            <a:r>
              <a:rPr lang="pl-PL" b="1" dirty="0"/>
              <a:t> </a:t>
            </a:r>
            <a:endParaRPr lang="pl-PL" dirty="0"/>
          </a:p>
          <a:p>
            <a:pPr lvl="0"/>
            <a:br>
              <a:rPr lang="pl-PL" sz="1600" dirty="0"/>
            </a:br>
            <a:endParaRPr lang="pl-PL" dirty="0">
              <a:solidFill>
                <a:schemeClr val="accent1">
                  <a:lumMod val="75000"/>
                </a:schemeClr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4" name="Obraz 13">
            <a:extLst>
              <a:ext uri="{FF2B5EF4-FFF2-40B4-BE49-F238E27FC236}">
                <a16:creationId xmlns:a16="http://schemas.microsoft.com/office/drawing/2014/main" id="{ABAAAC80-F667-4741-8A44-87859BE9962E}"/>
              </a:ext>
            </a:extLst>
          </p:cNvPr>
          <p:cNvPicPr/>
          <p:nvPr/>
        </p:nvPicPr>
        <p:blipFill rotWithShape="1">
          <a:blip r:embed="rId3"/>
          <a:srcRect l="-1" t="10522" r="2823" b="19948"/>
          <a:stretch/>
        </p:blipFill>
        <p:spPr bwMode="auto">
          <a:xfrm>
            <a:off x="961509" y="5839273"/>
            <a:ext cx="10120313" cy="1018727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9064770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rostokąt 2"/>
          <p:cNvSpPr/>
          <p:nvPr/>
        </p:nvSpPr>
        <p:spPr>
          <a:xfrm>
            <a:off x="0" y="625227"/>
            <a:ext cx="12191999" cy="369332"/>
          </a:xfrm>
          <a:prstGeom prst="rect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kumimoji="0" lang="pl-PL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PROGRAM „WARTO BYĆ PRZEDSIĘBIORSTWEM SPOŁECZNYM!” NA LATA 2026-2028.</a:t>
            </a:r>
          </a:p>
        </p:txBody>
      </p:sp>
      <p:sp>
        <p:nvSpPr>
          <p:cNvPr id="2" name="pole tekstowe 1">
            <a:extLst>
              <a:ext uri="{FF2B5EF4-FFF2-40B4-BE49-F238E27FC236}">
                <a16:creationId xmlns:a16="http://schemas.microsoft.com/office/drawing/2014/main" id="{B24075BD-4B26-48D5-BAEE-E788498F9DD1}"/>
              </a:ext>
            </a:extLst>
          </p:cNvPr>
          <p:cNvSpPr txBox="1"/>
          <p:nvPr/>
        </p:nvSpPr>
        <p:spPr>
          <a:xfrm>
            <a:off x="564505" y="1173564"/>
            <a:ext cx="10914322" cy="56276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base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  <a:buClr>
                <a:srgbClr val="000000"/>
              </a:buClr>
            </a:pPr>
            <a:r>
              <a:rPr lang="pl-PL" b="1" dirty="0">
                <a:solidFill>
                  <a:schemeClr val="accent1">
                    <a:lumMod val="7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PROCEDURA ZAWIERANIA UMÓW W EDYCJI 2026 PROGRAMU</a:t>
            </a:r>
            <a:endParaRPr lang="pl-PL" b="1" dirty="0"/>
          </a:p>
          <a:p>
            <a:pPr lvl="0" algn="ctr"/>
            <a:r>
              <a:rPr lang="pl-PL" sz="1400" b="1" dirty="0"/>
              <a:t>ZAŁĄCZNIKI DO UMOWY </a:t>
            </a:r>
            <a:br>
              <a:rPr lang="pl-PL" sz="1400" dirty="0"/>
            </a:br>
            <a:endParaRPr lang="pl-PL" sz="1400" dirty="0"/>
          </a:p>
          <a:p>
            <a:pPr lvl="0"/>
            <a:r>
              <a:rPr lang="pl-PL" sz="1400" b="1" dirty="0"/>
              <a:t>- Kopia decyzji wojewody</a:t>
            </a:r>
            <a:r>
              <a:rPr lang="pl-PL" sz="1400" dirty="0"/>
              <a:t> właściwego ze względu na siedzibę podmiotu albo jednostki tworzącej podmiot ekonomii społecznej, o której mowa w art. 12 ust. 1 ustawy o ekonomii społecznej, dotyczącej uzyskania przez Wnioskodawcę statusu przedsiębiorstwa społecznego. </a:t>
            </a:r>
            <a:r>
              <a:rPr lang="pl-PL" sz="1400" u="sng" dirty="0"/>
              <a:t>Poświadczona za zgodność z oryginałem i z aktualną datą. </a:t>
            </a:r>
            <a:endParaRPr lang="pl-PL" sz="1400" dirty="0"/>
          </a:p>
          <a:p>
            <a:r>
              <a:rPr lang="pl-PL" sz="1400" dirty="0"/>
              <a:t> </a:t>
            </a:r>
          </a:p>
          <a:p>
            <a:r>
              <a:rPr lang="pl-PL" sz="1400" b="1" u="sng" dirty="0"/>
              <a:t>- W przypadku wniosków A:</a:t>
            </a:r>
            <a:r>
              <a:rPr lang="pl-PL" sz="1400" b="1" dirty="0"/>
              <a:t> Formularz pomocy de minimis - </a:t>
            </a:r>
            <a:r>
              <a:rPr lang="pl-PL" sz="1400" u="sng" dirty="0"/>
              <a:t>powinien zawierać podpis/y i aktualną datę</a:t>
            </a:r>
            <a:r>
              <a:rPr lang="pl-PL" sz="1400" dirty="0"/>
              <a:t> </a:t>
            </a:r>
            <a:r>
              <a:rPr lang="pl-PL" sz="1400" b="1" dirty="0"/>
              <a:t>+ wydruk z SUDOP</a:t>
            </a:r>
            <a:r>
              <a:rPr lang="pl-PL" sz="1400" dirty="0"/>
              <a:t> (pomoc de minimis otrzymaną w ciągu minionych 3 lat -</a:t>
            </a:r>
            <a:r>
              <a:rPr lang="pl-PL" sz="1400" u="sng" dirty="0"/>
              <a:t> powinien zawierać podpis/y i aktualną datę.</a:t>
            </a:r>
            <a:r>
              <a:rPr lang="pl-PL" sz="1400" dirty="0"/>
              <a:t> </a:t>
            </a:r>
          </a:p>
          <a:p>
            <a:pPr lvl="0"/>
            <a:r>
              <a:rPr lang="pl-PL" sz="1400" dirty="0"/>
              <a:t>	</a:t>
            </a:r>
            <a:br>
              <a:rPr lang="pl-PL" sz="1400" dirty="0"/>
            </a:br>
            <a:r>
              <a:rPr lang="pl-PL" sz="1400" dirty="0"/>
              <a:t>- </a:t>
            </a:r>
            <a:r>
              <a:rPr lang="pl-PL" sz="1400" b="1" dirty="0"/>
              <a:t>WYDRUK SUDOP dostępny ze strony: </a:t>
            </a:r>
            <a:r>
              <a:rPr lang="pl-PL" sz="1400" dirty="0">
                <a:hlinkClick r:id="rId3"/>
              </a:rPr>
              <a:t>https://sudop.uokik.gov.pl/home</a:t>
            </a:r>
            <a:r>
              <a:rPr lang="pl-PL" sz="1400" dirty="0"/>
              <a:t> </a:t>
            </a:r>
          </a:p>
          <a:p>
            <a:endParaRPr lang="pl-PL" sz="1400" b="1" dirty="0"/>
          </a:p>
          <a:p>
            <a:endParaRPr lang="pl-PL" sz="1400" b="1" dirty="0"/>
          </a:p>
          <a:p>
            <a:r>
              <a:rPr lang="pl-PL" sz="1400" b="1" dirty="0"/>
              <a:t>DODATKOWE ZAŁĄCZNIKI </a:t>
            </a:r>
            <a:endParaRPr lang="pl-PL" sz="1400" dirty="0"/>
          </a:p>
          <a:p>
            <a:pPr lvl="0"/>
            <a:r>
              <a:rPr lang="pl-PL" sz="1400" dirty="0"/>
              <a:t>- pełnomocnictwo w przypadku, gdy Wnioskodawcą jest oddział terenowy nieposiadający osobowości prawnej (data udzielenia pełnomocnictwa nie może być późniejsza niż data złożenia Wniosku);  </a:t>
            </a:r>
            <a:br>
              <a:rPr lang="pl-PL" sz="1400" dirty="0"/>
            </a:br>
            <a:endParaRPr lang="pl-PL" sz="1400" dirty="0"/>
          </a:p>
          <a:p>
            <a:pPr lvl="0"/>
            <a:r>
              <a:rPr lang="pl-PL" sz="1400" dirty="0"/>
              <a:t>- w przypadku reprezentacji podmiotu składającego Wniosek przez osobę upoważnioną, upoważnienie pisemne do działania w imieniu Wnioskodawcy obejmujące umocowanie do wszelkich czynności z tym związanych; </a:t>
            </a:r>
          </a:p>
          <a:p>
            <a:pPr lvl="0"/>
            <a:endParaRPr lang="pl-PL" sz="1600" dirty="0"/>
          </a:p>
          <a:p>
            <a:pPr algn="ctr"/>
            <a:endParaRPr lang="pl-PL" sz="1600" dirty="0"/>
          </a:p>
          <a:p>
            <a:r>
              <a:rPr lang="pl-PL" sz="1600" dirty="0"/>
              <a:t> </a:t>
            </a:r>
          </a:p>
          <a:p>
            <a:pPr lvl="0"/>
            <a:br>
              <a:rPr lang="pl-PL" sz="1600" dirty="0"/>
            </a:br>
            <a:endParaRPr lang="pl-PL" dirty="0">
              <a:solidFill>
                <a:schemeClr val="accent1">
                  <a:lumMod val="75000"/>
                </a:schemeClr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4" name="Obraz 13">
            <a:extLst>
              <a:ext uri="{FF2B5EF4-FFF2-40B4-BE49-F238E27FC236}">
                <a16:creationId xmlns:a16="http://schemas.microsoft.com/office/drawing/2014/main" id="{58359C84-9EF8-4124-8E3C-D8236CA042AB}"/>
              </a:ext>
            </a:extLst>
          </p:cNvPr>
          <p:cNvPicPr/>
          <p:nvPr/>
        </p:nvPicPr>
        <p:blipFill rotWithShape="1">
          <a:blip r:embed="rId4"/>
          <a:srcRect l="-1" t="10522" r="2823" b="19948"/>
          <a:stretch/>
        </p:blipFill>
        <p:spPr bwMode="auto">
          <a:xfrm>
            <a:off x="961509" y="5839273"/>
            <a:ext cx="10120313" cy="1018727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8250123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12200</TotalTime>
  <Words>1935</Words>
  <Application>Microsoft Office PowerPoint</Application>
  <PresentationFormat>Panoramiczny</PresentationFormat>
  <Paragraphs>178</Paragraphs>
  <Slides>14</Slides>
  <Notes>13</Notes>
  <HiddenSlides>0</HiddenSlides>
  <MMClips>0</MMClips>
  <ScaleCrop>false</ScaleCrop>
  <HeadingPairs>
    <vt:vector size="6" baseType="variant">
      <vt:variant>
        <vt:lpstr>Używane czcionki</vt:lpstr>
      </vt:variant>
      <vt:variant>
        <vt:i4>4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14</vt:i4>
      </vt:variant>
    </vt:vector>
  </HeadingPairs>
  <TitlesOfParts>
    <vt:vector size="19" baseType="lpstr">
      <vt:lpstr>Arial</vt:lpstr>
      <vt:lpstr>Calibri</vt:lpstr>
      <vt:lpstr>Calibri Light</vt:lpstr>
      <vt:lpstr>Wingdings</vt:lpstr>
      <vt:lpstr>Motyw pakietu Office</vt:lpstr>
      <vt:lpstr>Spotkanie informacyjne dla Zleceniobiorców  –  procedura zawierania umów o wsparcie  Program „Warto być Przedsiębiorstwem Społecznym!” na lata 2026-2028. Edycja 2026.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Janostaw Titlinski</dc:creator>
  <cp:lastModifiedBy>Zwolińska Magdalena</cp:lastModifiedBy>
  <cp:revision>953</cp:revision>
  <cp:lastPrinted>2023-12-15T11:40:11Z</cp:lastPrinted>
  <dcterms:created xsi:type="dcterms:W3CDTF">2020-11-04T14:08:28Z</dcterms:created>
  <dcterms:modified xsi:type="dcterms:W3CDTF">2026-08-03T07:49:14Z</dcterms:modified>
</cp:coreProperties>
</file>